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4" r:id="rId2"/>
    <p:sldId id="315" r:id="rId3"/>
    <p:sldId id="383" r:id="rId4"/>
    <p:sldId id="409" r:id="rId5"/>
    <p:sldId id="258" r:id="rId6"/>
    <p:sldId id="261" r:id="rId7"/>
    <p:sldId id="262" r:id="rId8"/>
    <p:sldId id="453" r:id="rId9"/>
    <p:sldId id="464" r:id="rId10"/>
    <p:sldId id="465" r:id="rId11"/>
    <p:sldId id="454" r:id="rId12"/>
    <p:sldId id="272" r:id="rId13"/>
    <p:sldId id="446" r:id="rId14"/>
    <p:sldId id="449" r:id="rId15"/>
    <p:sldId id="467" r:id="rId16"/>
    <p:sldId id="455" r:id="rId17"/>
    <p:sldId id="257" r:id="rId18"/>
    <p:sldId id="451" r:id="rId19"/>
    <p:sldId id="468" r:id="rId20"/>
    <p:sldId id="264" r:id="rId21"/>
    <p:sldId id="457" r:id="rId22"/>
    <p:sldId id="463" r:id="rId23"/>
    <p:sldId id="456" r:id="rId24"/>
    <p:sldId id="294" r:id="rId25"/>
    <p:sldId id="357" r:id="rId26"/>
    <p:sldId id="459" r:id="rId27"/>
    <p:sldId id="460" r:id="rId28"/>
    <p:sldId id="462" r:id="rId29"/>
    <p:sldId id="458" r:id="rId30"/>
    <p:sldId id="30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9AB80F-3FEB-48F6-85FB-79CCF7E82EDA}" type="doc">
      <dgm:prSet loTypeId="urn:microsoft.com/office/officeart/2005/8/layout/pictureOrgChart+Icon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D822E0E-9F5F-48AD-AB0C-20970475C279}">
      <dgm:prSet phldrT="[Text]" custT="1"/>
      <dgm:spPr/>
      <dgm:t>
        <a:bodyPr/>
        <a:lstStyle/>
        <a:p>
          <a:r>
            <a:rPr lang="en-GB" sz="1800" dirty="0"/>
            <a:t>T.A</a:t>
          </a:r>
        </a:p>
        <a:p>
          <a:r>
            <a:rPr lang="en-GB" sz="1800" dirty="0"/>
            <a:t>Manager ABC Care Home</a:t>
          </a:r>
        </a:p>
      </dgm:t>
    </dgm:pt>
    <dgm:pt modelId="{077B91C8-6898-4B11-BCC1-1DBBD8227E29}" type="parTrans" cxnId="{A49302D8-A3FE-43AD-9E14-3A934D9A8218}">
      <dgm:prSet/>
      <dgm:spPr/>
      <dgm:t>
        <a:bodyPr/>
        <a:lstStyle/>
        <a:p>
          <a:endParaRPr lang="en-GB"/>
        </a:p>
      </dgm:t>
    </dgm:pt>
    <dgm:pt modelId="{EC74AF1C-F3E2-4912-A1F4-1CD22E7F8BAB}" type="sibTrans" cxnId="{A49302D8-A3FE-43AD-9E14-3A934D9A8218}">
      <dgm:prSet/>
      <dgm:spPr/>
      <dgm:t>
        <a:bodyPr/>
        <a:lstStyle/>
        <a:p>
          <a:endParaRPr lang="en-GB"/>
        </a:p>
      </dgm:t>
    </dgm:pt>
    <dgm:pt modelId="{AB156825-9DF0-46B5-A66F-06BA259D4E31}" type="asst">
      <dgm:prSet phldrT="[Text]" custT="1"/>
      <dgm:spPr/>
      <dgm:t>
        <a:bodyPr/>
        <a:lstStyle/>
        <a:p>
          <a:r>
            <a:rPr lang="en-GB" sz="2400" dirty="0"/>
            <a:t>V.O</a:t>
          </a:r>
        </a:p>
        <a:p>
          <a:r>
            <a:rPr lang="en-GB" sz="2400" dirty="0"/>
            <a:t>Supervisor</a:t>
          </a:r>
        </a:p>
      </dgm:t>
    </dgm:pt>
    <dgm:pt modelId="{25823BA1-FF6A-46C3-BCA7-302763C2FC4E}" type="parTrans" cxnId="{1CED77ED-942C-4ACE-92D6-644DBC992369}">
      <dgm:prSet/>
      <dgm:spPr/>
      <dgm:t>
        <a:bodyPr/>
        <a:lstStyle/>
        <a:p>
          <a:endParaRPr lang="en-GB"/>
        </a:p>
      </dgm:t>
    </dgm:pt>
    <dgm:pt modelId="{803D54B8-7346-46F2-866F-C13E9401D4C6}" type="sibTrans" cxnId="{1CED77ED-942C-4ACE-92D6-644DBC992369}">
      <dgm:prSet/>
      <dgm:spPr/>
      <dgm:t>
        <a:bodyPr/>
        <a:lstStyle/>
        <a:p>
          <a:endParaRPr lang="en-GB"/>
        </a:p>
      </dgm:t>
    </dgm:pt>
    <dgm:pt modelId="{F9A8B244-44C1-46F1-8DFB-BD4DBD68C3E5}">
      <dgm:prSet phldrT="[Text]" custT="1"/>
      <dgm:spPr/>
      <dgm:t>
        <a:bodyPr/>
        <a:lstStyle/>
        <a:p>
          <a:r>
            <a:rPr lang="en-GB" sz="2000" b="1" dirty="0">
              <a:latin typeface="Candara" panose="020E0502030303020204" pitchFamily="34" charset="0"/>
            </a:rPr>
            <a:t>J.T</a:t>
          </a:r>
        </a:p>
        <a:p>
          <a:r>
            <a:rPr lang="en-GB" sz="2000" b="1" dirty="0">
              <a:latin typeface="Candara" panose="020E0502030303020204" pitchFamily="34" charset="0"/>
            </a:rPr>
            <a:t>Care co-ordinator</a:t>
          </a:r>
        </a:p>
      </dgm:t>
    </dgm:pt>
    <dgm:pt modelId="{D2EA2817-59D5-486D-BCCB-39F0794AD825}" type="parTrans" cxnId="{F023B440-82ED-445C-9A64-413B68BF858A}">
      <dgm:prSet/>
      <dgm:spPr/>
      <dgm:t>
        <a:bodyPr/>
        <a:lstStyle/>
        <a:p>
          <a:endParaRPr lang="en-GB"/>
        </a:p>
      </dgm:t>
    </dgm:pt>
    <dgm:pt modelId="{E54D0314-B91C-4557-B190-F27B75634DB2}" type="sibTrans" cxnId="{F023B440-82ED-445C-9A64-413B68BF858A}">
      <dgm:prSet/>
      <dgm:spPr/>
      <dgm:t>
        <a:bodyPr/>
        <a:lstStyle/>
        <a:p>
          <a:endParaRPr lang="en-GB"/>
        </a:p>
      </dgm:t>
    </dgm:pt>
    <dgm:pt modelId="{769C8242-86C8-4191-AD43-9A0D0F1EA917}">
      <dgm:prSet phldrT="[Text]" custT="1"/>
      <dgm:spPr/>
      <dgm:t>
        <a:bodyPr/>
        <a:lstStyle/>
        <a:p>
          <a:r>
            <a:rPr lang="en-GB" sz="1600" b="1" dirty="0"/>
            <a:t>M.W</a:t>
          </a:r>
        </a:p>
        <a:p>
          <a:r>
            <a:rPr lang="en-GB" sz="1600" b="1" dirty="0"/>
            <a:t>Care Assistant</a:t>
          </a:r>
        </a:p>
      </dgm:t>
    </dgm:pt>
    <dgm:pt modelId="{BCD0CF83-F7A4-4A66-8B17-C1B73BC815C6}" type="parTrans" cxnId="{E8F8D57F-D113-4F06-9545-9F9CFA7CC2CE}">
      <dgm:prSet/>
      <dgm:spPr/>
      <dgm:t>
        <a:bodyPr/>
        <a:lstStyle/>
        <a:p>
          <a:endParaRPr lang="en-GB"/>
        </a:p>
      </dgm:t>
    </dgm:pt>
    <dgm:pt modelId="{BBCD24DE-2264-4507-B1C6-1D705C3EE4A1}" type="sibTrans" cxnId="{E8F8D57F-D113-4F06-9545-9F9CFA7CC2CE}">
      <dgm:prSet/>
      <dgm:spPr/>
      <dgm:t>
        <a:bodyPr/>
        <a:lstStyle/>
        <a:p>
          <a:endParaRPr lang="en-GB"/>
        </a:p>
      </dgm:t>
    </dgm:pt>
    <dgm:pt modelId="{038FF96D-C8E5-4010-A828-073DDFBE07F3}">
      <dgm:prSet phldrT="[Text]" custT="1"/>
      <dgm:spPr/>
      <dgm:t>
        <a:bodyPr/>
        <a:lstStyle/>
        <a:p>
          <a:r>
            <a:rPr lang="en-GB" sz="1600" b="1" dirty="0"/>
            <a:t>Y.K</a:t>
          </a:r>
        </a:p>
        <a:p>
          <a:r>
            <a:rPr lang="en-GB" sz="1600" b="1" dirty="0"/>
            <a:t>Care Assistant</a:t>
          </a:r>
        </a:p>
      </dgm:t>
    </dgm:pt>
    <dgm:pt modelId="{FD8AF8F9-68C5-4E47-B87B-9010D9A2CA1F}" type="parTrans" cxnId="{D9D7404B-C9C7-45B5-9AF3-053AE0398EDB}">
      <dgm:prSet/>
      <dgm:spPr/>
      <dgm:t>
        <a:bodyPr/>
        <a:lstStyle/>
        <a:p>
          <a:endParaRPr lang="en-GB"/>
        </a:p>
      </dgm:t>
    </dgm:pt>
    <dgm:pt modelId="{6B6C63DF-C13E-4E56-8F96-5610ACA6F368}" type="sibTrans" cxnId="{D9D7404B-C9C7-45B5-9AF3-053AE0398EDB}">
      <dgm:prSet/>
      <dgm:spPr/>
      <dgm:t>
        <a:bodyPr/>
        <a:lstStyle/>
        <a:p>
          <a:endParaRPr lang="en-GB"/>
        </a:p>
      </dgm:t>
    </dgm:pt>
    <dgm:pt modelId="{6EE754B5-F0F0-4321-9CF7-41CCCBA988CE}" type="pres">
      <dgm:prSet presAssocID="{739AB80F-3FEB-48F6-85FB-79CCF7E82ED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93BE9A4-3690-4A01-9761-586860B38F01}" type="pres">
      <dgm:prSet presAssocID="{7D822E0E-9F5F-48AD-AB0C-20970475C279}" presName="hierRoot1" presStyleCnt="0">
        <dgm:presLayoutVars>
          <dgm:hierBranch val="init"/>
        </dgm:presLayoutVars>
      </dgm:prSet>
      <dgm:spPr/>
    </dgm:pt>
    <dgm:pt modelId="{AACC74C8-9B2E-4915-A3AA-64CBDC07D612}" type="pres">
      <dgm:prSet presAssocID="{7D822E0E-9F5F-48AD-AB0C-20970475C279}" presName="rootComposite1" presStyleCnt="0"/>
      <dgm:spPr/>
    </dgm:pt>
    <dgm:pt modelId="{512F3C9F-BA1A-4894-B230-567A701E978B}" type="pres">
      <dgm:prSet presAssocID="{7D822E0E-9F5F-48AD-AB0C-20970475C279}" presName="rootText1" presStyleLbl="node0" presStyleIdx="0" presStyleCnt="1">
        <dgm:presLayoutVars>
          <dgm:chPref val="3"/>
        </dgm:presLayoutVars>
      </dgm:prSet>
      <dgm:spPr/>
    </dgm:pt>
    <dgm:pt modelId="{F894DED6-A407-478E-874C-DA68CEED9AFA}" type="pres">
      <dgm:prSet presAssocID="{7D822E0E-9F5F-48AD-AB0C-20970475C279}" presName="rootPict1" presStyleLbl="alignImgPlace1" presStyleIdx="0" presStyleCnt="5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</dgm:pt>
    <dgm:pt modelId="{28965EE8-CAE3-4C53-8ADD-1EBD3E0F16C6}" type="pres">
      <dgm:prSet presAssocID="{7D822E0E-9F5F-48AD-AB0C-20970475C279}" presName="rootConnector1" presStyleLbl="node1" presStyleIdx="0" presStyleCnt="0"/>
      <dgm:spPr/>
    </dgm:pt>
    <dgm:pt modelId="{8C6183ED-4093-4E5E-B452-682D66131DD9}" type="pres">
      <dgm:prSet presAssocID="{7D822E0E-9F5F-48AD-AB0C-20970475C279}" presName="hierChild2" presStyleCnt="0"/>
      <dgm:spPr/>
    </dgm:pt>
    <dgm:pt modelId="{201AE92C-3B9B-4B57-B8E1-6A5D2A456774}" type="pres">
      <dgm:prSet presAssocID="{D2EA2817-59D5-486D-BCCB-39F0794AD825}" presName="Name37" presStyleLbl="parChTrans1D2" presStyleIdx="0" presStyleCnt="4"/>
      <dgm:spPr/>
    </dgm:pt>
    <dgm:pt modelId="{1E9A3291-4386-479B-AA76-0B5A140D0310}" type="pres">
      <dgm:prSet presAssocID="{F9A8B244-44C1-46F1-8DFB-BD4DBD68C3E5}" presName="hierRoot2" presStyleCnt="0">
        <dgm:presLayoutVars>
          <dgm:hierBranch val="init"/>
        </dgm:presLayoutVars>
      </dgm:prSet>
      <dgm:spPr/>
    </dgm:pt>
    <dgm:pt modelId="{60E7D1EF-79DC-45B1-8283-AA66A5B9ACCC}" type="pres">
      <dgm:prSet presAssocID="{F9A8B244-44C1-46F1-8DFB-BD4DBD68C3E5}" presName="rootComposite" presStyleCnt="0"/>
      <dgm:spPr/>
    </dgm:pt>
    <dgm:pt modelId="{67F7A350-B4A3-423B-8E72-53D7528421F1}" type="pres">
      <dgm:prSet presAssocID="{F9A8B244-44C1-46F1-8DFB-BD4DBD68C3E5}" presName="rootText" presStyleLbl="node2" presStyleIdx="0" presStyleCnt="3">
        <dgm:presLayoutVars>
          <dgm:chPref val="3"/>
        </dgm:presLayoutVars>
      </dgm:prSet>
      <dgm:spPr/>
    </dgm:pt>
    <dgm:pt modelId="{A679B00C-115C-4277-AC59-1F495560AC93}" type="pres">
      <dgm:prSet presAssocID="{F9A8B244-44C1-46F1-8DFB-BD4DBD68C3E5}" presName="rootPict" presStyleLbl="alignImgPlace1" presStyleIdx="1" presStyleCnt="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B1686B8-DFAB-444B-A1E0-F26EA59FCE2D}" type="pres">
      <dgm:prSet presAssocID="{F9A8B244-44C1-46F1-8DFB-BD4DBD68C3E5}" presName="rootConnector" presStyleLbl="node2" presStyleIdx="0" presStyleCnt="3"/>
      <dgm:spPr/>
    </dgm:pt>
    <dgm:pt modelId="{ECBEB230-496B-4709-AF1D-A650DB8D3367}" type="pres">
      <dgm:prSet presAssocID="{F9A8B244-44C1-46F1-8DFB-BD4DBD68C3E5}" presName="hierChild4" presStyleCnt="0"/>
      <dgm:spPr/>
    </dgm:pt>
    <dgm:pt modelId="{0A86747A-A2B0-4DE7-9EC7-F6783C1E5B30}" type="pres">
      <dgm:prSet presAssocID="{F9A8B244-44C1-46F1-8DFB-BD4DBD68C3E5}" presName="hierChild5" presStyleCnt="0"/>
      <dgm:spPr/>
    </dgm:pt>
    <dgm:pt modelId="{F58ED6BC-8E26-4783-A7F0-D321970F5833}" type="pres">
      <dgm:prSet presAssocID="{BCD0CF83-F7A4-4A66-8B17-C1B73BC815C6}" presName="Name37" presStyleLbl="parChTrans1D2" presStyleIdx="1" presStyleCnt="4"/>
      <dgm:spPr/>
    </dgm:pt>
    <dgm:pt modelId="{DBFC1A0F-5B27-4BC8-883B-4C99B8947923}" type="pres">
      <dgm:prSet presAssocID="{769C8242-86C8-4191-AD43-9A0D0F1EA917}" presName="hierRoot2" presStyleCnt="0">
        <dgm:presLayoutVars>
          <dgm:hierBranch val="init"/>
        </dgm:presLayoutVars>
      </dgm:prSet>
      <dgm:spPr/>
    </dgm:pt>
    <dgm:pt modelId="{56DB6E4A-D189-40C2-8287-C6684EDCBCF8}" type="pres">
      <dgm:prSet presAssocID="{769C8242-86C8-4191-AD43-9A0D0F1EA917}" presName="rootComposite" presStyleCnt="0"/>
      <dgm:spPr/>
    </dgm:pt>
    <dgm:pt modelId="{1608BFA4-5491-412C-8729-2FA667823953}" type="pres">
      <dgm:prSet presAssocID="{769C8242-86C8-4191-AD43-9A0D0F1EA917}" presName="rootText" presStyleLbl="node2" presStyleIdx="1" presStyleCnt="3">
        <dgm:presLayoutVars>
          <dgm:chPref val="3"/>
        </dgm:presLayoutVars>
      </dgm:prSet>
      <dgm:spPr/>
    </dgm:pt>
    <dgm:pt modelId="{7EC46B40-7D7D-44B4-8F1A-7F798FD07150}" type="pres">
      <dgm:prSet presAssocID="{769C8242-86C8-4191-AD43-9A0D0F1EA917}" presName="rootPict" presStyleLbl="alignImgPlace1" presStyleIdx="2" presStyleCnt="5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D1AE15DA-D1F0-419C-AD94-4924EC38DC23}" type="pres">
      <dgm:prSet presAssocID="{769C8242-86C8-4191-AD43-9A0D0F1EA917}" presName="rootConnector" presStyleLbl="node2" presStyleIdx="1" presStyleCnt="3"/>
      <dgm:spPr/>
    </dgm:pt>
    <dgm:pt modelId="{6DF7FC22-FFCE-403C-8E19-C647378A3713}" type="pres">
      <dgm:prSet presAssocID="{769C8242-86C8-4191-AD43-9A0D0F1EA917}" presName="hierChild4" presStyleCnt="0"/>
      <dgm:spPr/>
    </dgm:pt>
    <dgm:pt modelId="{E2E2DC8E-38CF-4E94-B053-ED276FF67C58}" type="pres">
      <dgm:prSet presAssocID="{769C8242-86C8-4191-AD43-9A0D0F1EA917}" presName="hierChild5" presStyleCnt="0"/>
      <dgm:spPr/>
    </dgm:pt>
    <dgm:pt modelId="{CD0D90AA-C025-4B5C-80F3-B8013112615E}" type="pres">
      <dgm:prSet presAssocID="{FD8AF8F9-68C5-4E47-B87B-9010D9A2CA1F}" presName="Name37" presStyleLbl="parChTrans1D2" presStyleIdx="2" presStyleCnt="4"/>
      <dgm:spPr/>
    </dgm:pt>
    <dgm:pt modelId="{34DF711A-5717-4F0E-9E23-57F94C7A1029}" type="pres">
      <dgm:prSet presAssocID="{038FF96D-C8E5-4010-A828-073DDFBE07F3}" presName="hierRoot2" presStyleCnt="0">
        <dgm:presLayoutVars>
          <dgm:hierBranch val="init"/>
        </dgm:presLayoutVars>
      </dgm:prSet>
      <dgm:spPr/>
    </dgm:pt>
    <dgm:pt modelId="{C13062D0-1D2A-4B5C-A2CC-E5876FF44F14}" type="pres">
      <dgm:prSet presAssocID="{038FF96D-C8E5-4010-A828-073DDFBE07F3}" presName="rootComposite" presStyleCnt="0"/>
      <dgm:spPr/>
    </dgm:pt>
    <dgm:pt modelId="{3F4DD269-8958-46FA-895B-1A7B54C58155}" type="pres">
      <dgm:prSet presAssocID="{038FF96D-C8E5-4010-A828-073DDFBE07F3}" presName="rootText" presStyleLbl="node2" presStyleIdx="2" presStyleCnt="3">
        <dgm:presLayoutVars>
          <dgm:chPref val="3"/>
        </dgm:presLayoutVars>
      </dgm:prSet>
      <dgm:spPr/>
    </dgm:pt>
    <dgm:pt modelId="{BF6160FB-F18A-4BAE-B116-1B3BA9892D25}" type="pres">
      <dgm:prSet presAssocID="{038FF96D-C8E5-4010-A828-073DDFBE07F3}" presName="rootPict" presStyleLbl="alignImgPlace1" presStyleIdx="3" presStyleCnt="5" custLinFactNeighborX="13218" custLinFactNeighborY="687"/>
      <dgm:spPr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</dgm:spPr>
    </dgm:pt>
    <dgm:pt modelId="{C47ABB0A-D0EB-4D5A-AD08-CD6178A1A387}" type="pres">
      <dgm:prSet presAssocID="{038FF96D-C8E5-4010-A828-073DDFBE07F3}" presName="rootConnector" presStyleLbl="node2" presStyleIdx="2" presStyleCnt="3"/>
      <dgm:spPr/>
    </dgm:pt>
    <dgm:pt modelId="{990C2B35-F50C-4B22-9748-F259D38A0189}" type="pres">
      <dgm:prSet presAssocID="{038FF96D-C8E5-4010-A828-073DDFBE07F3}" presName="hierChild4" presStyleCnt="0"/>
      <dgm:spPr/>
    </dgm:pt>
    <dgm:pt modelId="{B93C123F-E859-4107-9A6F-7B13CCBD7403}" type="pres">
      <dgm:prSet presAssocID="{038FF96D-C8E5-4010-A828-073DDFBE07F3}" presName="hierChild5" presStyleCnt="0"/>
      <dgm:spPr/>
    </dgm:pt>
    <dgm:pt modelId="{7D9EAB1E-27AB-4961-AA03-99714CDE419D}" type="pres">
      <dgm:prSet presAssocID="{7D822E0E-9F5F-48AD-AB0C-20970475C279}" presName="hierChild3" presStyleCnt="0"/>
      <dgm:spPr/>
    </dgm:pt>
    <dgm:pt modelId="{E0E986C9-4FCD-4FD0-A609-63A6B3C1D47E}" type="pres">
      <dgm:prSet presAssocID="{25823BA1-FF6A-46C3-BCA7-302763C2FC4E}" presName="Name111" presStyleLbl="parChTrans1D2" presStyleIdx="3" presStyleCnt="4"/>
      <dgm:spPr/>
    </dgm:pt>
    <dgm:pt modelId="{D70C22D7-F5AB-4B69-B64E-4A8174D9360B}" type="pres">
      <dgm:prSet presAssocID="{AB156825-9DF0-46B5-A66F-06BA259D4E31}" presName="hierRoot3" presStyleCnt="0">
        <dgm:presLayoutVars>
          <dgm:hierBranch val="init"/>
        </dgm:presLayoutVars>
      </dgm:prSet>
      <dgm:spPr/>
    </dgm:pt>
    <dgm:pt modelId="{00AD581C-911B-43B8-8DB2-76D6BA94B001}" type="pres">
      <dgm:prSet presAssocID="{AB156825-9DF0-46B5-A66F-06BA259D4E31}" presName="rootComposite3" presStyleCnt="0"/>
      <dgm:spPr/>
    </dgm:pt>
    <dgm:pt modelId="{087B99E6-847C-4DF1-88B4-921896A2A82A}" type="pres">
      <dgm:prSet presAssocID="{AB156825-9DF0-46B5-A66F-06BA259D4E31}" presName="rootText3" presStyleLbl="asst1" presStyleIdx="0" presStyleCnt="1">
        <dgm:presLayoutVars>
          <dgm:chPref val="3"/>
        </dgm:presLayoutVars>
      </dgm:prSet>
      <dgm:spPr/>
    </dgm:pt>
    <dgm:pt modelId="{7E60C9CF-F3B1-4964-9527-E2DB8CBC0151}" type="pres">
      <dgm:prSet presAssocID="{AB156825-9DF0-46B5-A66F-06BA259D4E31}" presName="rootPict3" presStyleLbl="alignImgPlace1" presStyleIdx="4" presStyleCnt="5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A8A6701-01F4-4C3D-AA70-BE9E23FB0713}" type="pres">
      <dgm:prSet presAssocID="{AB156825-9DF0-46B5-A66F-06BA259D4E31}" presName="rootConnector3" presStyleLbl="asst1" presStyleIdx="0" presStyleCnt="1"/>
      <dgm:spPr/>
    </dgm:pt>
    <dgm:pt modelId="{9200BDB6-1266-4100-8680-46AE3F660ED9}" type="pres">
      <dgm:prSet presAssocID="{AB156825-9DF0-46B5-A66F-06BA259D4E31}" presName="hierChild6" presStyleCnt="0"/>
      <dgm:spPr/>
    </dgm:pt>
    <dgm:pt modelId="{3B846280-EF63-4D8E-B4C6-136050F7A34A}" type="pres">
      <dgm:prSet presAssocID="{AB156825-9DF0-46B5-A66F-06BA259D4E31}" presName="hierChild7" presStyleCnt="0"/>
      <dgm:spPr/>
    </dgm:pt>
  </dgm:ptLst>
  <dgm:cxnLst>
    <dgm:cxn modelId="{02BF8700-7382-4F64-97AC-B17540C2EE86}" type="presOf" srcId="{769C8242-86C8-4191-AD43-9A0D0F1EA917}" destId="{D1AE15DA-D1F0-419C-AD94-4924EC38DC23}" srcOrd="1" destOrd="0" presId="urn:microsoft.com/office/officeart/2005/8/layout/pictureOrgChart+Icon"/>
    <dgm:cxn modelId="{4E7A9127-6556-400D-B1C6-F8845772D0E9}" type="presOf" srcId="{769C8242-86C8-4191-AD43-9A0D0F1EA917}" destId="{1608BFA4-5491-412C-8729-2FA667823953}" srcOrd="0" destOrd="0" presId="urn:microsoft.com/office/officeart/2005/8/layout/pictureOrgChart+Icon"/>
    <dgm:cxn modelId="{7E713C2D-A01F-48D5-9842-5C4D5A899A5F}" type="presOf" srcId="{F9A8B244-44C1-46F1-8DFB-BD4DBD68C3E5}" destId="{3B1686B8-DFAB-444B-A1E0-F26EA59FCE2D}" srcOrd="1" destOrd="0" presId="urn:microsoft.com/office/officeart/2005/8/layout/pictureOrgChart+Icon"/>
    <dgm:cxn modelId="{18C64F31-072D-4408-AC05-BB1A807540B0}" type="presOf" srcId="{739AB80F-3FEB-48F6-85FB-79CCF7E82EDA}" destId="{6EE754B5-F0F0-4321-9CF7-41CCCBA988CE}" srcOrd="0" destOrd="0" presId="urn:microsoft.com/office/officeart/2005/8/layout/pictureOrgChart+Icon"/>
    <dgm:cxn modelId="{F023B440-82ED-445C-9A64-413B68BF858A}" srcId="{7D822E0E-9F5F-48AD-AB0C-20970475C279}" destId="{F9A8B244-44C1-46F1-8DFB-BD4DBD68C3E5}" srcOrd="1" destOrd="0" parTransId="{D2EA2817-59D5-486D-BCCB-39F0794AD825}" sibTransId="{E54D0314-B91C-4557-B190-F27B75634DB2}"/>
    <dgm:cxn modelId="{098FD364-FCE6-4E20-9455-4DE2FBDDE2FE}" type="presOf" srcId="{AB156825-9DF0-46B5-A66F-06BA259D4E31}" destId="{087B99E6-847C-4DF1-88B4-921896A2A82A}" srcOrd="0" destOrd="0" presId="urn:microsoft.com/office/officeart/2005/8/layout/pictureOrgChart+Icon"/>
    <dgm:cxn modelId="{D9D7404B-C9C7-45B5-9AF3-053AE0398EDB}" srcId="{7D822E0E-9F5F-48AD-AB0C-20970475C279}" destId="{038FF96D-C8E5-4010-A828-073DDFBE07F3}" srcOrd="3" destOrd="0" parTransId="{FD8AF8F9-68C5-4E47-B87B-9010D9A2CA1F}" sibTransId="{6B6C63DF-C13E-4E56-8F96-5610ACA6F368}"/>
    <dgm:cxn modelId="{F5DEE56E-537D-4DBB-BD4B-A6876AD1597E}" type="presOf" srcId="{038FF96D-C8E5-4010-A828-073DDFBE07F3}" destId="{3F4DD269-8958-46FA-895B-1A7B54C58155}" srcOrd="0" destOrd="0" presId="urn:microsoft.com/office/officeart/2005/8/layout/pictureOrgChart+Icon"/>
    <dgm:cxn modelId="{7087057C-AECF-40C3-872F-B7044B849703}" type="presOf" srcId="{038FF96D-C8E5-4010-A828-073DDFBE07F3}" destId="{C47ABB0A-D0EB-4D5A-AD08-CD6178A1A387}" srcOrd="1" destOrd="0" presId="urn:microsoft.com/office/officeart/2005/8/layout/pictureOrgChart+Icon"/>
    <dgm:cxn modelId="{85BEA27F-1B15-41D9-A0E7-14757BB61F09}" type="presOf" srcId="{25823BA1-FF6A-46C3-BCA7-302763C2FC4E}" destId="{E0E986C9-4FCD-4FD0-A609-63A6B3C1D47E}" srcOrd="0" destOrd="0" presId="urn:microsoft.com/office/officeart/2005/8/layout/pictureOrgChart+Icon"/>
    <dgm:cxn modelId="{E8F8D57F-D113-4F06-9545-9F9CFA7CC2CE}" srcId="{7D822E0E-9F5F-48AD-AB0C-20970475C279}" destId="{769C8242-86C8-4191-AD43-9A0D0F1EA917}" srcOrd="2" destOrd="0" parTransId="{BCD0CF83-F7A4-4A66-8B17-C1B73BC815C6}" sibTransId="{BBCD24DE-2264-4507-B1C6-1D705C3EE4A1}"/>
    <dgm:cxn modelId="{CCFB5A83-20FB-4B97-8C18-B2AC559A711B}" type="presOf" srcId="{7D822E0E-9F5F-48AD-AB0C-20970475C279}" destId="{28965EE8-CAE3-4C53-8ADD-1EBD3E0F16C6}" srcOrd="1" destOrd="0" presId="urn:microsoft.com/office/officeart/2005/8/layout/pictureOrgChart+Icon"/>
    <dgm:cxn modelId="{57D2318E-3836-46A1-9449-EC36B50EE6C0}" type="presOf" srcId="{BCD0CF83-F7A4-4A66-8B17-C1B73BC815C6}" destId="{F58ED6BC-8E26-4783-A7F0-D321970F5833}" srcOrd="0" destOrd="0" presId="urn:microsoft.com/office/officeart/2005/8/layout/pictureOrgChart+Icon"/>
    <dgm:cxn modelId="{4728AEA2-42D5-4B9B-A1C9-44CAF7BBC44A}" type="presOf" srcId="{7D822E0E-9F5F-48AD-AB0C-20970475C279}" destId="{512F3C9F-BA1A-4894-B230-567A701E978B}" srcOrd="0" destOrd="0" presId="urn:microsoft.com/office/officeart/2005/8/layout/pictureOrgChart+Icon"/>
    <dgm:cxn modelId="{DF4B3CA7-59FD-4C93-8D5C-E5B37A306A26}" type="presOf" srcId="{FD8AF8F9-68C5-4E47-B87B-9010D9A2CA1F}" destId="{CD0D90AA-C025-4B5C-80F3-B8013112615E}" srcOrd="0" destOrd="0" presId="urn:microsoft.com/office/officeart/2005/8/layout/pictureOrgChart+Icon"/>
    <dgm:cxn modelId="{A49302D8-A3FE-43AD-9E14-3A934D9A8218}" srcId="{739AB80F-3FEB-48F6-85FB-79CCF7E82EDA}" destId="{7D822E0E-9F5F-48AD-AB0C-20970475C279}" srcOrd="0" destOrd="0" parTransId="{077B91C8-6898-4B11-BCC1-1DBBD8227E29}" sibTransId="{EC74AF1C-F3E2-4912-A1F4-1CD22E7F8BAB}"/>
    <dgm:cxn modelId="{911BBDE4-136D-4FE9-97A1-A3CAD5A2572D}" type="presOf" srcId="{AB156825-9DF0-46B5-A66F-06BA259D4E31}" destId="{EA8A6701-01F4-4C3D-AA70-BE9E23FB0713}" srcOrd="1" destOrd="0" presId="urn:microsoft.com/office/officeart/2005/8/layout/pictureOrgChart+Icon"/>
    <dgm:cxn modelId="{DCF264ED-5951-4D16-B1DC-D30207A9FFD8}" type="presOf" srcId="{F9A8B244-44C1-46F1-8DFB-BD4DBD68C3E5}" destId="{67F7A350-B4A3-423B-8E72-53D7528421F1}" srcOrd="0" destOrd="0" presId="urn:microsoft.com/office/officeart/2005/8/layout/pictureOrgChart+Icon"/>
    <dgm:cxn modelId="{1CED77ED-942C-4ACE-92D6-644DBC992369}" srcId="{7D822E0E-9F5F-48AD-AB0C-20970475C279}" destId="{AB156825-9DF0-46B5-A66F-06BA259D4E31}" srcOrd="0" destOrd="0" parTransId="{25823BA1-FF6A-46C3-BCA7-302763C2FC4E}" sibTransId="{803D54B8-7346-46F2-866F-C13E9401D4C6}"/>
    <dgm:cxn modelId="{F35E61FA-711D-4E5E-B200-018B56578CC7}" type="presOf" srcId="{D2EA2817-59D5-486D-BCCB-39F0794AD825}" destId="{201AE92C-3B9B-4B57-B8E1-6A5D2A456774}" srcOrd="0" destOrd="0" presId="urn:microsoft.com/office/officeart/2005/8/layout/pictureOrgChart+Icon"/>
    <dgm:cxn modelId="{AB9AE591-C429-4F83-A49D-F89336D40DE0}" type="presParOf" srcId="{6EE754B5-F0F0-4321-9CF7-41CCCBA988CE}" destId="{093BE9A4-3690-4A01-9761-586860B38F01}" srcOrd="0" destOrd="0" presId="urn:microsoft.com/office/officeart/2005/8/layout/pictureOrgChart+Icon"/>
    <dgm:cxn modelId="{ECA2272A-C865-410D-8A8A-A23181060F81}" type="presParOf" srcId="{093BE9A4-3690-4A01-9761-586860B38F01}" destId="{AACC74C8-9B2E-4915-A3AA-64CBDC07D612}" srcOrd="0" destOrd="0" presId="urn:microsoft.com/office/officeart/2005/8/layout/pictureOrgChart+Icon"/>
    <dgm:cxn modelId="{B040B9BF-5563-4B13-8705-A9F040580ABF}" type="presParOf" srcId="{AACC74C8-9B2E-4915-A3AA-64CBDC07D612}" destId="{512F3C9F-BA1A-4894-B230-567A701E978B}" srcOrd="0" destOrd="0" presId="urn:microsoft.com/office/officeart/2005/8/layout/pictureOrgChart+Icon"/>
    <dgm:cxn modelId="{BB1E9A7A-0925-461A-91EF-489D190BE27D}" type="presParOf" srcId="{AACC74C8-9B2E-4915-A3AA-64CBDC07D612}" destId="{F894DED6-A407-478E-874C-DA68CEED9AFA}" srcOrd="1" destOrd="0" presId="urn:microsoft.com/office/officeart/2005/8/layout/pictureOrgChart+Icon"/>
    <dgm:cxn modelId="{30BE4764-F842-435C-BA7D-3469438CB1F2}" type="presParOf" srcId="{AACC74C8-9B2E-4915-A3AA-64CBDC07D612}" destId="{28965EE8-CAE3-4C53-8ADD-1EBD3E0F16C6}" srcOrd="2" destOrd="0" presId="urn:microsoft.com/office/officeart/2005/8/layout/pictureOrgChart+Icon"/>
    <dgm:cxn modelId="{10306D63-4145-4A08-B7F6-DBE8EC5D84CD}" type="presParOf" srcId="{093BE9A4-3690-4A01-9761-586860B38F01}" destId="{8C6183ED-4093-4E5E-B452-682D66131DD9}" srcOrd="1" destOrd="0" presId="urn:microsoft.com/office/officeart/2005/8/layout/pictureOrgChart+Icon"/>
    <dgm:cxn modelId="{569C257B-8AFE-4653-879C-CADC3B5C3374}" type="presParOf" srcId="{8C6183ED-4093-4E5E-B452-682D66131DD9}" destId="{201AE92C-3B9B-4B57-B8E1-6A5D2A456774}" srcOrd="0" destOrd="0" presId="urn:microsoft.com/office/officeart/2005/8/layout/pictureOrgChart+Icon"/>
    <dgm:cxn modelId="{38CD0884-7519-4DA8-9545-2EBE53FFE0D3}" type="presParOf" srcId="{8C6183ED-4093-4E5E-B452-682D66131DD9}" destId="{1E9A3291-4386-479B-AA76-0B5A140D0310}" srcOrd="1" destOrd="0" presId="urn:microsoft.com/office/officeart/2005/8/layout/pictureOrgChart+Icon"/>
    <dgm:cxn modelId="{339C0C7E-FAB3-4620-B1D0-CFE5A7FA55BE}" type="presParOf" srcId="{1E9A3291-4386-479B-AA76-0B5A140D0310}" destId="{60E7D1EF-79DC-45B1-8283-AA66A5B9ACCC}" srcOrd="0" destOrd="0" presId="urn:microsoft.com/office/officeart/2005/8/layout/pictureOrgChart+Icon"/>
    <dgm:cxn modelId="{9E62E2A5-5A75-4DA8-891F-ED78876ABB64}" type="presParOf" srcId="{60E7D1EF-79DC-45B1-8283-AA66A5B9ACCC}" destId="{67F7A350-B4A3-423B-8E72-53D7528421F1}" srcOrd="0" destOrd="0" presId="urn:microsoft.com/office/officeart/2005/8/layout/pictureOrgChart+Icon"/>
    <dgm:cxn modelId="{686DD122-53AD-48B5-891B-B80014F8D3BB}" type="presParOf" srcId="{60E7D1EF-79DC-45B1-8283-AA66A5B9ACCC}" destId="{A679B00C-115C-4277-AC59-1F495560AC93}" srcOrd="1" destOrd="0" presId="urn:microsoft.com/office/officeart/2005/8/layout/pictureOrgChart+Icon"/>
    <dgm:cxn modelId="{055DA529-7285-4AB7-8957-906079318902}" type="presParOf" srcId="{60E7D1EF-79DC-45B1-8283-AA66A5B9ACCC}" destId="{3B1686B8-DFAB-444B-A1E0-F26EA59FCE2D}" srcOrd="2" destOrd="0" presId="urn:microsoft.com/office/officeart/2005/8/layout/pictureOrgChart+Icon"/>
    <dgm:cxn modelId="{15AB1EE2-8279-49E0-B7D3-18AF861DA9CA}" type="presParOf" srcId="{1E9A3291-4386-479B-AA76-0B5A140D0310}" destId="{ECBEB230-496B-4709-AF1D-A650DB8D3367}" srcOrd="1" destOrd="0" presId="urn:microsoft.com/office/officeart/2005/8/layout/pictureOrgChart+Icon"/>
    <dgm:cxn modelId="{106FBA06-042F-49D8-BA1A-9832F42009E1}" type="presParOf" srcId="{1E9A3291-4386-479B-AA76-0B5A140D0310}" destId="{0A86747A-A2B0-4DE7-9EC7-F6783C1E5B30}" srcOrd="2" destOrd="0" presId="urn:microsoft.com/office/officeart/2005/8/layout/pictureOrgChart+Icon"/>
    <dgm:cxn modelId="{0D5A495A-CB0E-4609-98F7-3BDC22FBA59D}" type="presParOf" srcId="{8C6183ED-4093-4E5E-B452-682D66131DD9}" destId="{F58ED6BC-8E26-4783-A7F0-D321970F5833}" srcOrd="2" destOrd="0" presId="urn:microsoft.com/office/officeart/2005/8/layout/pictureOrgChart+Icon"/>
    <dgm:cxn modelId="{2BA819F2-6557-47FB-A86B-64B8E1382EBD}" type="presParOf" srcId="{8C6183ED-4093-4E5E-B452-682D66131DD9}" destId="{DBFC1A0F-5B27-4BC8-883B-4C99B8947923}" srcOrd="3" destOrd="0" presId="urn:microsoft.com/office/officeart/2005/8/layout/pictureOrgChart+Icon"/>
    <dgm:cxn modelId="{998A0034-0ECF-487B-B900-FEE56D1021F1}" type="presParOf" srcId="{DBFC1A0F-5B27-4BC8-883B-4C99B8947923}" destId="{56DB6E4A-D189-40C2-8287-C6684EDCBCF8}" srcOrd="0" destOrd="0" presId="urn:microsoft.com/office/officeart/2005/8/layout/pictureOrgChart+Icon"/>
    <dgm:cxn modelId="{1B5A873F-1F7F-4582-958F-44BF20E4FB36}" type="presParOf" srcId="{56DB6E4A-D189-40C2-8287-C6684EDCBCF8}" destId="{1608BFA4-5491-412C-8729-2FA667823953}" srcOrd="0" destOrd="0" presId="urn:microsoft.com/office/officeart/2005/8/layout/pictureOrgChart+Icon"/>
    <dgm:cxn modelId="{C3DE1096-E77E-48AD-8F14-2781A8E45D3C}" type="presParOf" srcId="{56DB6E4A-D189-40C2-8287-C6684EDCBCF8}" destId="{7EC46B40-7D7D-44B4-8F1A-7F798FD07150}" srcOrd="1" destOrd="0" presId="urn:microsoft.com/office/officeart/2005/8/layout/pictureOrgChart+Icon"/>
    <dgm:cxn modelId="{07D8FF5D-461B-4358-98EB-A0496058E600}" type="presParOf" srcId="{56DB6E4A-D189-40C2-8287-C6684EDCBCF8}" destId="{D1AE15DA-D1F0-419C-AD94-4924EC38DC23}" srcOrd="2" destOrd="0" presId="urn:microsoft.com/office/officeart/2005/8/layout/pictureOrgChart+Icon"/>
    <dgm:cxn modelId="{48BC2AE3-C06F-405B-BACE-E4345C739A12}" type="presParOf" srcId="{DBFC1A0F-5B27-4BC8-883B-4C99B8947923}" destId="{6DF7FC22-FFCE-403C-8E19-C647378A3713}" srcOrd="1" destOrd="0" presId="urn:microsoft.com/office/officeart/2005/8/layout/pictureOrgChart+Icon"/>
    <dgm:cxn modelId="{577CC172-25F0-4E33-ACD4-8C75B0C1B599}" type="presParOf" srcId="{DBFC1A0F-5B27-4BC8-883B-4C99B8947923}" destId="{E2E2DC8E-38CF-4E94-B053-ED276FF67C58}" srcOrd="2" destOrd="0" presId="urn:microsoft.com/office/officeart/2005/8/layout/pictureOrgChart+Icon"/>
    <dgm:cxn modelId="{AB830386-886B-425E-B4D6-39B610655980}" type="presParOf" srcId="{8C6183ED-4093-4E5E-B452-682D66131DD9}" destId="{CD0D90AA-C025-4B5C-80F3-B8013112615E}" srcOrd="4" destOrd="0" presId="urn:microsoft.com/office/officeart/2005/8/layout/pictureOrgChart+Icon"/>
    <dgm:cxn modelId="{31CDD5B7-0008-489B-98F5-3941218F7DB4}" type="presParOf" srcId="{8C6183ED-4093-4E5E-B452-682D66131DD9}" destId="{34DF711A-5717-4F0E-9E23-57F94C7A1029}" srcOrd="5" destOrd="0" presId="urn:microsoft.com/office/officeart/2005/8/layout/pictureOrgChart+Icon"/>
    <dgm:cxn modelId="{07FD3C16-7B38-400D-9FE6-8527809CC6FF}" type="presParOf" srcId="{34DF711A-5717-4F0E-9E23-57F94C7A1029}" destId="{C13062D0-1D2A-4B5C-A2CC-E5876FF44F14}" srcOrd="0" destOrd="0" presId="urn:microsoft.com/office/officeart/2005/8/layout/pictureOrgChart+Icon"/>
    <dgm:cxn modelId="{30A5CDB2-AA9A-4BC1-A46C-9E08EF86A70E}" type="presParOf" srcId="{C13062D0-1D2A-4B5C-A2CC-E5876FF44F14}" destId="{3F4DD269-8958-46FA-895B-1A7B54C58155}" srcOrd="0" destOrd="0" presId="urn:microsoft.com/office/officeart/2005/8/layout/pictureOrgChart+Icon"/>
    <dgm:cxn modelId="{FC7E1614-C9D6-48DF-82B7-DD8F2F68F5AB}" type="presParOf" srcId="{C13062D0-1D2A-4B5C-A2CC-E5876FF44F14}" destId="{BF6160FB-F18A-4BAE-B116-1B3BA9892D25}" srcOrd="1" destOrd="0" presId="urn:microsoft.com/office/officeart/2005/8/layout/pictureOrgChart+Icon"/>
    <dgm:cxn modelId="{894B6CA7-D307-44B6-B784-4D1928CC5AE1}" type="presParOf" srcId="{C13062D0-1D2A-4B5C-A2CC-E5876FF44F14}" destId="{C47ABB0A-D0EB-4D5A-AD08-CD6178A1A387}" srcOrd="2" destOrd="0" presId="urn:microsoft.com/office/officeart/2005/8/layout/pictureOrgChart+Icon"/>
    <dgm:cxn modelId="{9F9EC303-5B27-4048-8640-3B58D7E6228B}" type="presParOf" srcId="{34DF711A-5717-4F0E-9E23-57F94C7A1029}" destId="{990C2B35-F50C-4B22-9748-F259D38A0189}" srcOrd="1" destOrd="0" presId="urn:microsoft.com/office/officeart/2005/8/layout/pictureOrgChart+Icon"/>
    <dgm:cxn modelId="{EF80419A-E0B9-467E-9A09-FCF352F0AF07}" type="presParOf" srcId="{34DF711A-5717-4F0E-9E23-57F94C7A1029}" destId="{B93C123F-E859-4107-9A6F-7B13CCBD7403}" srcOrd="2" destOrd="0" presId="urn:microsoft.com/office/officeart/2005/8/layout/pictureOrgChart+Icon"/>
    <dgm:cxn modelId="{5EC2E947-D443-4D4D-84CC-BAD5224CF718}" type="presParOf" srcId="{093BE9A4-3690-4A01-9761-586860B38F01}" destId="{7D9EAB1E-27AB-4961-AA03-99714CDE419D}" srcOrd="2" destOrd="0" presId="urn:microsoft.com/office/officeart/2005/8/layout/pictureOrgChart+Icon"/>
    <dgm:cxn modelId="{2A1FFE39-E040-4826-8AAD-422FCB610FAF}" type="presParOf" srcId="{7D9EAB1E-27AB-4961-AA03-99714CDE419D}" destId="{E0E986C9-4FCD-4FD0-A609-63A6B3C1D47E}" srcOrd="0" destOrd="0" presId="urn:microsoft.com/office/officeart/2005/8/layout/pictureOrgChart+Icon"/>
    <dgm:cxn modelId="{15560775-7CE1-43DC-A51B-552887EB8E08}" type="presParOf" srcId="{7D9EAB1E-27AB-4961-AA03-99714CDE419D}" destId="{D70C22D7-F5AB-4B69-B64E-4A8174D9360B}" srcOrd="1" destOrd="0" presId="urn:microsoft.com/office/officeart/2005/8/layout/pictureOrgChart+Icon"/>
    <dgm:cxn modelId="{1EEE2A20-1223-4EEC-A327-22D9DD8806BB}" type="presParOf" srcId="{D70C22D7-F5AB-4B69-B64E-4A8174D9360B}" destId="{00AD581C-911B-43B8-8DB2-76D6BA94B001}" srcOrd="0" destOrd="0" presId="urn:microsoft.com/office/officeart/2005/8/layout/pictureOrgChart+Icon"/>
    <dgm:cxn modelId="{55FEE0C0-BB04-445F-810D-5E8D0B411AA8}" type="presParOf" srcId="{00AD581C-911B-43B8-8DB2-76D6BA94B001}" destId="{087B99E6-847C-4DF1-88B4-921896A2A82A}" srcOrd="0" destOrd="0" presId="urn:microsoft.com/office/officeart/2005/8/layout/pictureOrgChart+Icon"/>
    <dgm:cxn modelId="{5BF39B66-2A08-4EB7-8FBF-49B2469ECFE2}" type="presParOf" srcId="{00AD581C-911B-43B8-8DB2-76D6BA94B001}" destId="{7E60C9CF-F3B1-4964-9527-E2DB8CBC0151}" srcOrd="1" destOrd="0" presId="urn:microsoft.com/office/officeart/2005/8/layout/pictureOrgChart+Icon"/>
    <dgm:cxn modelId="{C47D2A01-F0AD-4CCE-BAD3-5B40700990CD}" type="presParOf" srcId="{00AD581C-911B-43B8-8DB2-76D6BA94B001}" destId="{EA8A6701-01F4-4C3D-AA70-BE9E23FB0713}" srcOrd="2" destOrd="0" presId="urn:microsoft.com/office/officeart/2005/8/layout/pictureOrgChart+Icon"/>
    <dgm:cxn modelId="{7AD93C00-2ACA-4FBD-8D17-7F5DEFFA48C3}" type="presParOf" srcId="{D70C22D7-F5AB-4B69-B64E-4A8174D9360B}" destId="{9200BDB6-1266-4100-8680-46AE3F660ED9}" srcOrd="1" destOrd="0" presId="urn:microsoft.com/office/officeart/2005/8/layout/pictureOrgChart+Icon"/>
    <dgm:cxn modelId="{46C2A06D-5C01-4FCA-BD66-599663AC81A9}" type="presParOf" srcId="{D70C22D7-F5AB-4B69-B64E-4A8174D9360B}" destId="{3B846280-EF63-4D8E-B4C6-136050F7A34A}" srcOrd="2" destOrd="0" presId="urn:microsoft.com/office/officeart/2005/8/layout/pictureOrgChar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E986C9-4FCD-4FD0-A609-63A6B3C1D47E}">
      <dsp:nvSpPr>
        <dsp:cNvPr id="0" name=""/>
        <dsp:cNvSpPr/>
      </dsp:nvSpPr>
      <dsp:spPr>
        <a:xfrm>
          <a:off x="4208919" y="1576395"/>
          <a:ext cx="275310" cy="1206122"/>
        </a:xfrm>
        <a:custGeom>
          <a:avLst/>
          <a:gdLst/>
          <a:ahLst/>
          <a:cxnLst/>
          <a:rect l="0" t="0" r="0" b="0"/>
          <a:pathLst>
            <a:path>
              <a:moveTo>
                <a:pt x="275310" y="0"/>
              </a:moveTo>
              <a:lnTo>
                <a:pt x="275310" y="1206122"/>
              </a:lnTo>
              <a:lnTo>
                <a:pt x="0" y="12061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0D90AA-C025-4B5C-80F3-B8013112615E}">
      <dsp:nvSpPr>
        <dsp:cNvPr id="0" name=""/>
        <dsp:cNvSpPr/>
      </dsp:nvSpPr>
      <dsp:spPr>
        <a:xfrm>
          <a:off x="4484230" y="1576395"/>
          <a:ext cx="3172625" cy="24122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6933"/>
              </a:lnTo>
              <a:lnTo>
                <a:pt x="3172625" y="2136933"/>
              </a:lnTo>
              <a:lnTo>
                <a:pt x="3172625" y="24122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8ED6BC-8E26-4783-A7F0-D321970F5833}">
      <dsp:nvSpPr>
        <dsp:cNvPr id="0" name=""/>
        <dsp:cNvSpPr/>
      </dsp:nvSpPr>
      <dsp:spPr>
        <a:xfrm>
          <a:off x="4438510" y="1576395"/>
          <a:ext cx="91440" cy="24122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122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1AE92C-3B9B-4B57-B8E1-6A5D2A456774}">
      <dsp:nvSpPr>
        <dsp:cNvPr id="0" name=""/>
        <dsp:cNvSpPr/>
      </dsp:nvSpPr>
      <dsp:spPr>
        <a:xfrm>
          <a:off x="1311604" y="1576395"/>
          <a:ext cx="3172625" cy="2412244"/>
        </a:xfrm>
        <a:custGeom>
          <a:avLst/>
          <a:gdLst/>
          <a:ahLst/>
          <a:cxnLst/>
          <a:rect l="0" t="0" r="0" b="0"/>
          <a:pathLst>
            <a:path>
              <a:moveTo>
                <a:pt x="3172625" y="0"/>
              </a:moveTo>
              <a:lnTo>
                <a:pt x="3172625" y="2136933"/>
              </a:lnTo>
              <a:lnTo>
                <a:pt x="0" y="2136933"/>
              </a:lnTo>
              <a:lnTo>
                <a:pt x="0" y="24122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2F3C9F-BA1A-4894-B230-567A701E978B}">
      <dsp:nvSpPr>
        <dsp:cNvPr id="0" name=""/>
        <dsp:cNvSpPr/>
      </dsp:nvSpPr>
      <dsp:spPr>
        <a:xfrm>
          <a:off x="3173227" y="265393"/>
          <a:ext cx="2622004" cy="13110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234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T.A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Manager ABC Care Home</a:t>
          </a:r>
        </a:p>
      </dsp:txBody>
      <dsp:txXfrm>
        <a:off x="3173227" y="265393"/>
        <a:ext cx="2622004" cy="1311002"/>
      </dsp:txXfrm>
    </dsp:sp>
    <dsp:sp modelId="{F894DED6-A407-478E-874C-DA68CEED9AFA}">
      <dsp:nvSpPr>
        <dsp:cNvPr id="0" name=""/>
        <dsp:cNvSpPr/>
      </dsp:nvSpPr>
      <dsp:spPr>
        <a:xfrm>
          <a:off x="3304327" y="396493"/>
          <a:ext cx="786601" cy="1048801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F7A350-B4A3-423B-8E72-53D7528421F1}">
      <dsp:nvSpPr>
        <dsp:cNvPr id="0" name=""/>
        <dsp:cNvSpPr/>
      </dsp:nvSpPr>
      <dsp:spPr>
        <a:xfrm>
          <a:off x="602" y="3988639"/>
          <a:ext cx="2622004" cy="13110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234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latin typeface="Candara" panose="020E0502030303020204" pitchFamily="34" charset="0"/>
            </a:rPr>
            <a:t>J.T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latin typeface="Candara" panose="020E0502030303020204" pitchFamily="34" charset="0"/>
            </a:rPr>
            <a:t>Care co-ordinator</a:t>
          </a:r>
        </a:p>
      </dsp:txBody>
      <dsp:txXfrm>
        <a:off x="602" y="3988639"/>
        <a:ext cx="2622004" cy="1311002"/>
      </dsp:txXfrm>
    </dsp:sp>
    <dsp:sp modelId="{A679B00C-115C-4277-AC59-1F495560AC93}">
      <dsp:nvSpPr>
        <dsp:cNvPr id="0" name=""/>
        <dsp:cNvSpPr/>
      </dsp:nvSpPr>
      <dsp:spPr>
        <a:xfrm>
          <a:off x="131702" y="4119739"/>
          <a:ext cx="786601" cy="1048801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08BFA4-5491-412C-8729-2FA667823953}">
      <dsp:nvSpPr>
        <dsp:cNvPr id="0" name=""/>
        <dsp:cNvSpPr/>
      </dsp:nvSpPr>
      <dsp:spPr>
        <a:xfrm>
          <a:off x="3173227" y="3988639"/>
          <a:ext cx="2622004" cy="13110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234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M.W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Care Assistant</a:t>
          </a:r>
        </a:p>
      </dsp:txBody>
      <dsp:txXfrm>
        <a:off x="3173227" y="3988639"/>
        <a:ext cx="2622004" cy="1311002"/>
      </dsp:txXfrm>
    </dsp:sp>
    <dsp:sp modelId="{7EC46B40-7D7D-44B4-8F1A-7F798FD07150}">
      <dsp:nvSpPr>
        <dsp:cNvPr id="0" name=""/>
        <dsp:cNvSpPr/>
      </dsp:nvSpPr>
      <dsp:spPr>
        <a:xfrm>
          <a:off x="3304327" y="4119739"/>
          <a:ext cx="786601" cy="1048801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4DD269-8958-46FA-895B-1A7B54C58155}">
      <dsp:nvSpPr>
        <dsp:cNvPr id="0" name=""/>
        <dsp:cNvSpPr/>
      </dsp:nvSpPr>
      <dsp:spPr>
        <a:xfrm>
          <a:off x="6345853" y="3988639"/>
          <a:ext cx="2622004" cy="13110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234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Y.K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Care Assistant</a:t>
          </a:r>
        </a:p>
      </dsp:txBody>
      <dsp:txXfrm>
        <a:off x="6345853" y="3988639"/>
        <a:ext cx="2622004" cy="1311002"/>
      </dsp:txXfrm>
    </dsp:sp>
    <dsp:sp modelId="{BF6160FB-F18A-4BAE-B116-1B3BA9892D25}">
      <dsp:nvSpPr>
        <dsp:cNvPr id="0" name=""/>
        <dsp:cNvSpPr/>
      </dsp:nvSpPr>
      <dsp:spPr>
        <a:xfrm>
          <a:off x="6580926" y="4126945"/>
          <a:ext cx="786601" cy="1048801"/>
        </a:xfrm>
        <a:prstGeom prst="rect">
          <a:avLst/>
        </a:prstGeom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B99E6-847C-4DF1-88B4-921896A2A82A}">
      <dsp:nvSpPr>
        <dsp:cNvPr id="0" name=""/>
        <dsp:cNvSpPr/>
      </dsp:nvSpPr>
      <dsp:spPr>
        <a:xfrm>
          <a:off x="1586914" y="2127016"/>
          <a:ext cx="2622004" cy="13110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234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V.O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Supervisor</a:t>
          </a:r>
        </a:p>
      </dsp:txBody>
      <dsp:txXfrm>
        <a:off x="1586914" y="2127016"/>
        <a:ext cx="2622004" cy="1311002"/>
      </dsp:txXfrm>
    </dsp:sp>
    <dsp:sp modelId="{7E60C9CF-F3B1-4964-9527-E2DB8CBC0151}">
      <dsp:nvSpPr>
        <dsp:cNvPr id="0" name=""/>
        <dsp:cNvSpPr/>
      </dsp:nvSpPr>
      <dsp:spPr>
        <a:xfrm>
          <a:off x="1718015" y="2258116"/>
          <a:ext cx="786601" cy="1048801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ictureOrgChart+Icon">
  <dgm:title val="Picture Organization Chart"/>
  <dgm:desc val="Use to show hierarchical information or reporting relationships in an organization, with corresponding pictures. The assistant shape and the Org Chart hanging layouts are available with this layout."/>
  <dgm:catLst>
    <dgm:cat type="hierarchy" pri="1050"/>
    <dgm:cat type="officeonline" pri="1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Pict1" styleLbl="alignImgPlace1">
              <dgm:alg type="sp"/>
              <dgm:shape xmlns:r="http://schemas.openxmlformats.org/officeDocument/2006/relationships" type="rect" r:blip="" blipPhldr="1">
                <dgm:adjLst/>
              </dgm:shape>
              <dgm:presOf/>
              <dgm:constrLst/>
              <dgm:ruleLst/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Pict" styleLbl="alignImgPlace1">
                    <dgm:alg type="sp"/>
                    <dgm:shape xmlns:r="http://schemas.openxmlformats.org/officeDocument/2006/relationships" type="rect" r:blip="" blipPhldr="1">
                      <dgm:adjLst/>
                    </dgm:shape>
                    <dgm:presOf/>
                    <dgm:constrLst/>
                    <dgm:ruleLst/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Pict3" styleLbl="alignImgPlace1">
                    <dgm:alg type="sp"/>
                    <dgm:shape xmlns:r="http://schemas.openxmlformats.org/officeDocument/2006/relationships" type="rect" r:blip="" blipPhldr="1">
                      <dgm:adjLst/>
                    </dgm:shape>
                    <dgm:presOf/>
                    <dgm:constrLst/>
                    <dgm:ruleLst/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6.jpeg>
</file>

<file path=ppt/media/image2.png>
</file>

<file path=ppt/media/image4.jpeg>
</file>

<file path=ppt/media/image5.jpe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9ADB3-31B3-4EE5-9973-EE1106FD5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B731DD-853F-4BEB-9B54-0CB433D08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D8A99-FF40-443B-B6A1-8C26DC3F9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CECA2-BD6A-415E-88D3-CE95CA4A2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81B4E-7B13-415B-BEDE-663665653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568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832FD-A60A-45A5-98D5-97C870142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66BF48-8C74-4E53-BEDF-274A91A1FD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0B911-BDD1-4E20-83F9-BAAFF805A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EC104-84AF-4306-A53C-4247661B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BC3CA-D393-4800-8776-1C2DA376D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287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923B9-D3E1-4B0F-8873-F6D5A11122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295FC-E6AC-418D-B1B4-1F7CBAFD8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19699-DDD0-4B74-969F-2BB9F0A57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D01CB-4ADF-4BCF-8792-B7CCABB1B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EF729-5894-4A37-87C7-C0A6EA4D5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4467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A5EEE-CD27-4CF5-832A-88022E9E7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9F28F-B591-4CBC-B433-003F244B2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45FB2-A9E3-4F52-968D-D646FA893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3EA88-95AA-498E-A03D-564CC3626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80D5C-12C1-4112-ACD1-FDC047EEE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4272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EAEE-0844-43E7-8853-8DCE9021E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D877B-15D7-4A15-B868-D7669DED3E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47651-49B2-44AA-875E-52E5722D7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01B08-A623-460D-BDB2-A3327E0A4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436E1-D643-468E-83A0-7E9A9546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6781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9FCD3-64F6-4CF6-B2A4-15897B9F6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F20C9-87E1-4FAE-BBCC-D27F98F2F1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D82755-34F8-46CF-A5D4-56C96078E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CC3AF9-5D45-43D1-85DB-DCD70CDC2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F712C-5C5C-4F84-B702-F08002E9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CB55CA-A82A-4FCC-8782-9B53DA08C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151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426D9-CFBB-4E31-8AE9-C669F52C0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65FC8-D835-46F0-98A2-ABD2531A3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407C8-66E9-434C-9413-1C5F4A1DB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8C6034-77A3-4982-B843-BF6FE13B5E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ACC58E-357F-4883-B33A-64E6827DEC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C07C8A-B1A1-41AD-9611-4F351740F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85A3F7-368E-4C63-8098-66C314450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B57A51-D7F9-4618-8A35-18543212F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7115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EB192-267E-4E68-9648-8CD99A02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55C657-94AE-493A-BBD8-009319F57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D2725-71B8-452C-B2A6-F25873DC5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AC0871-C1E8-4F28-8109-B8C48AA82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300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9AA927-098B-43BF-B7BA-28044E696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43FCB-E4AA-4E80-8F09-533169B2A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4E331-A563-473F-9E5A-762E66B98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7761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FFFD6-665E-43D9-801E-368FCF04E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6D8E7-2861-4E42-B8C6-D30217B28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D7BB3B-2BCF-4985-806C-9872DFC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6749D4-5381-443B-B369-FB0A7390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05FA7-AB7F-49B5-835C-05EA8F260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DA448-3BF2-4280-913B-55049785A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949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B89A6-29F2-44CF-8C22-CBD1B609F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D56164-B087-45CD-BD34-53FD1133A4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5DB8B-1597-4784-95BE-8948F2926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5C6BA8-C71D-43BC-940E-C1AC316C9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4F2264-8C92-4850-8391-7D4B05A9C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DFC1A-A821-4B6D-A6E5-0BD85B5D3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3764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D692C0-D552-4BC7-8A71-0D0C0C25D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030A3-82AC-4CC3-885F-9A8045D6C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2D7D1-ED27-4ED6-B069-B36855007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124E4-3263-4C78-8E1A-13D36EA2BAC2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7E256-4DDA-49A1-B6DC-570DDD4DEB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2516C-DEB3-4010-9E9A-A0DEA21F34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D75EF-343E-4002-8149-4458CEFA0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544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hsconfed.org/resources/key-statistics-on-the-nhs" TargetMode="External"/><Relationship Id="rId2" Type="http://schemas.openxmlformats.org/officeDocument/2006/relationships/hyperlink" Target="https://www.yourarticlelibrary.com/organization/organisation-meaning-concept-features-and-advantages/6376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aring.com/articles/caregiver-time-management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ontinuous Professional Development And Everything About It - Rad Education">
            <a:extLst>
              <a:ext uri="{FF2B5EF4-FFF2-40B4-BE49-F238E27FC236}">
                <a16:creationId xmlns:a16="http://schemas.microsoft.com/office/drawing/2014/main" id="{47D3C672-DB29-4D50-AA78-5EB737D78D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5312"/>
          <a:stretch/>
        </p:blipFill>
        <p:spPr bwMode="auto">
          <a:xfrm>
            <a:off x="603671" y="-1"/>
            <a:ext cx="1158832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7EA22-18F1-4B11-BD10-465D2F820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-5400000">
            <a:off x="-945222" y="5281914"/>
            <a:ext cx="249505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Created by Tayo Alebiosu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305F1F-E950-452F-9BC7-E3A0FC7BB8C0}"/>
              </a:ext>
            </a:extLst>
          </p:cNvPr>
          <p:cNvSpPr/>
          <p:nvPr/>
        </p:nvSpPr>
        <p:spPr>
          <a:xfrm>
            <a:off x="7694819" y="4216947"/>
            <a:ext cx="4245390" cy="31863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highlight>
                  <a:srgbClr val="008080"/>
                </a:highlight>
              </a:rPr>
              <a:t>LO3-</a:t>
            </a:r>
            <a:r>
              <a:rPr lang="en-US" sz="2400" b="1" i="1" dirty="0">
                <a:solidFill>
                  <a:schemeClr val="bg1"/>
                </a:solidFill>
                <a:effectLst/>
                <a:highlight>
                  <a:srgbClr val="008080"/>
                </a:highlight>
              </a:rPr>
              <a:t>Week 9 &amp; 10</a:t>
            </a:r>
          </a:p>
          <a:p>
            <a:pPr algn="ctr">
              <a:lnSpc>
                <a:spcPct val="90000"/>
              </a:lnSpc>
            </a:pPr>
            <a:r>
              <a:rPr lang="en-US" sz="2400" b="1" i="1" dirty="0">
                <a:solidFill>
                  <a:schemeClr val="bg1"/>
                </a:solidFill>
                <a:highlight>
                  <a:srgbClr val="008080"/>
                </a:highlight>
              </a:rPr>
              <a:t>Assignment Breakdown</a:t>
            </a:r>
            <a:endParaRPr lang="en-US" sz="2400" b="1" i="1" dirty="0">
              <a:solidFill>
                <a:schemeClr val="bg1"/>
              </a:solidFill>
              <a:effectLst/>
              <a:highlight>
                <a:srgbClr val="008080"/>
              </a:highlight>
            </a:endParaRPr>
          </a:p>
          <a:p>
            <a:pPr indent="-228600" algn="ctr">
              <a:lnSpc>
                <a:spcPct val="90000"/>
              </a:lnSpc>
              <a:buFont typeface="Arial" panose="020B0604020202020204" pitchFamily="34" charset="0"/>
              <a:buChar char="•"/>
            </a:pP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br>
              <a:rPr lang="en-US" b="1" i="1" dirty="0">
                <a:solidFill>
                  <a:schemeClr val="bg1"/>
                </a:solidFill>
                <a:effectLst/>
                <a:highlight>
                  <a:srgbClr val="00FFFF"/>
                </a:highlight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7140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B34A4-16FD-4F6C-8C29-3BBFE15E7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543147"/>
            <a:ext cx="10905066" cy="5633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highlight>
                  <a:srgbClr val="00FFFF"/>
                </a:highlight>
              </a:rPr>
              <a:t>Slide 2</a:t>
            </a:r>
          </a:p>
          <a:p>
            <a:pPr marL="0" indent="0">
              <a:buNone/>
            </a:pPr>
            <a:r>
              <a:rPr lang="en-GB" sz="2400" dirty="0">
                <a:highlight>
                  <a:srgbClr val="FFFF00"/>
                </a:highlight>
              </a:rPr>
              <a:t>Table of Content</a:t>
            </a:r>
          </a:p>
          <a:p>
            <a:pPr marL="0" indent="0">
              <a:buNone/>
            </a:pPr>
            <a:r>
              <a:rPr lang="en-GB" sz="2400" dirty="0"/>
              <a:t>Slide 3 Introduction…………………………………………………………………………………2</a:t>
            </a:r>
          </a:p>
          <a:p>
            <a:pPr marL="0" indent="0">
              <a:buNone/>
            </a:pPr>
            <a:r>
              <a:rPr lang="en-GB" sz="2400" dirty="0"/>
              <a:t>Slide 4 organigram meaning and benefits…………………………………………….….4</a:t>
            </a:r>
          </a:p>
          <a:p>
            <a:pPr marL="0" indent="0">
              <a:buNone/>
            </a:pPr>
            <a:r>
              <a:rPr lang="en-GB" sz="2400" dirty="0"/>
              <a:t>Slide 5 organigram for ABC mental care home………………………………………….5</a:t>
            </a:r>
          </a:p>
          <a:p>
            <a:pPr marL="0" indent="0">
              <a:buNone/>
            </a:pPr>
            <a:r>
              <a:rPr lang="en-GB" sz="2400" dirty="0"/>
              <a:t>Slide 6-</a:t>
            </a:r>
            <a:r>
              <a:rPr lang="en-US" sz="2400" dirty="0"/>
              <a:t>Information about chosen staff for training needs…………………..……6</a:t>
            </a:r>
          </a:p>
          <a:p>
            <a:pPr marL="0" indent="0">
              <a:buNone/>
            </a:pPr>
            <a:r>
              <a:rPr lang="en-US" sz="2400" dirty="0"/>
              <a:t>Slide 7-</a:t>
            </a:r>
            <a:r>
              <a:rPr lang="en-GB" sz="2400" dirty="0"/>
              <a:t> learning activity for chosen staff………………………………………….….… .7</a:t>
            </a:r>
          </a:p>
          <a:p>
            <a:pPr marL="0" indent="0">
              <a:buNone/>
            </a:pPr>
            <a:r>
              <a:rPr lang="en-GB" sz="2400" dirty="0"/>
              <a:t>Slide 8-</a:t>
            </a:r>
            <a:r>
              <a:rPr lang="en-GB" sz="2400" b="1" dirty="0">
                <a:highlight>
                  <a:srgbClr val="FFFF00"/>
                </a:highlight>
              </a:rPr>
              <a:t> SWOT</a:t>
            </a:r>
            <a:r>
              <a:rPr lang="en-GB" sz="2400" dirty="0"/>
              <a:t> for the chosen staff…………………………………….........….…………8</a:t>
            </a:r>
          </a:p>
          <a:p>
            <a:pPr marL="0" indent="0">
              <a:buNone/>
            </a:pPr>
            <a:r>
              <a:rPr lang="en-GB" sz="2400" dirty="0"/>
              <a:t>SLIDE 9- Training needs required for chosen staff (CPD)……..……….……..……9</a:t>
            </a:r>
          </a:p>
          <a:p>
            <a:pPr marL="0" indent="0">
              <a:buNone/>
            </a:pPr>
            <a:r>
              <a:rPr lang="en-GB" sz="2400" dirty="0"/>
              <a:t>Slide 10- </a:t>
            </a:r>
            <a:r>
              <a:rPr lang="en-GB" sz="2400" b="1" dirty="0">
                <a:highlight>
                  <a:srgbClr val="FFFF00"/>
                </a:highlight>
              </a:rPr>
              <a:t>CPD Plan </a:t>
            </a:r>
            <a:r>
              <a:rPr lang="en-GB" sz="2400" dirty="0"/>
              <a:t>for chosen staff…………………………………………………………10</a:t>
            </a:r>
          </a:p>
          <a:p>
            <a:pPr marL="0" indent="0">
              <a:buNone/>
            </a:pPr>
            <a:r>
              <a:rPr lang="en-GB" sz="2400" dirty="0"/>
              <a:t>Slide 11- Conclusion……………………………………………………………………………….11</a:t>
            </a:r>
          </a:p>
          <a:p>
            <a:pPr marL="0" indent="0">
              <a:buNone/>
            </a:pPr>
            <a:r>
              <a:rPr lang="en-GB" sz="2400" dirty="0"/>
              <a:t>Slide 12- Reference………………………………………………………………………………..12</a:t>
            </a:r>
          </a:p>
          <a:p>
            <a:endParaRPr lang="en-GB" sz="1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20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4A5B3-37C1-40D9-B762-FD89E39BF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194" y="520504"/>
            <a:ext cx="8285871" cy="560484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000" b="1" u="sng" dirty="0">
              <a:highlight>
                <a:srgbClr val="00FF00"/>
              </a:highlight>
            </a:endParaRPr>
          </a:p>
          <a:p>
            <a:pPr marL="0" indent="0">
              <a:buNone/>
            </a:pPr>
            <a:r>
              <a:rPr lang="en-GB" b="1" u="sng" dirty="0">
                <a:highlight>
                  <a:srgbClr val="00FFFF"/>
                </a:highlight>
              </a:rPr>
              <a:t>SLIDE 3</a:t>
            </a:r>
          </a:p>
          <a:p>
            <a:pPr marL="0" indent="0">
              <a:buNone/>
            </a:pPr>
            <a:r>
              <a:rPr lang="en-GB" b="1" u="sng" dirty="0"/>
              <a:t>Introduction- </a:t>
            </a:r>
            <a:r>
              <a:rPr lang="en-GB" dirty="0"/>
              <a:t>This report is to design an organigram for ABC mental home situated in the heart of London. </a:t>
            </a:r>
          </a:p>
          <a:p>
            <a:r>
              <a:rPr lang="en-GB" dirty="0"/>
              <a:t>ABC mental home is a 25 capacity rooms with 35 residents. </a:t>
            </a:r>
          </a:p>
          <a:p>
            <a:r>
              <a:rPr lang="en-GB" dirty="0"/>
              <a:t>This organigram is designed by the mental home manager for one of the staff members of ABC mental home</a:t>
            </a:r>
          </a:p>
          <a:p>
            <a:r>
              <a:rPr lang="en-GB" dirty="0"/>
              <a:t>This training needs analysis was identified during two different activities; </a:t>
            </a:r>
            <a:r>
              <a:rPr lang="en-GB" dirty="0">
                <a:highlight>
                  <a:srgbClr val="FFFF00"/>
                </a:highlight>
              </a:rPr>
              <a:t>work shadowing </a:t>
            </a:r>
            <a:r>
              <a:rPr lang="en-GB" dirty="0"/>
              <a:t>and  </a:t>
            </a:r>
            <a:r>
              <a:rPr lang="en-GB" dirty="0">
                <a:highlight>
                  <a:srgbClr val="FFFF00"/>
                </a:highlight>
              </a:rPr>
              <a:t>appraisal section </a:t>
            </a:r>
            <a:r>
              <a:rPr lang="en-GB" dirty="0"/>
              <a:t>for the particular staff chosen</a:t>
            </a:r>
            <a:r>
              <a:rPr lang="en-GB" sz="2000" dirty="0"/>
              <a:t>.</a:t>
            </a:r>
          </a:p>
          <a:p>
            <a:endParaRPr lang="en-GB" sz="20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D0EA685-8806-4CF0-86A7-CF264EA89A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882" r="-1" b="-1"/>
          <a:stretch/>
        </p:blipFill>
        <p:spPr>
          <a:xfrm>
            <a:off x="21" y="10"/>
            <a:ext cx="2855722" cy="6857990"/>
          </a:xfrm>
          <a:prstGeom prst="rect">
            <a:avLst/>
          </a:prstGeom>
          <a:effectLst/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0412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FE2D2-2E30-4C0E-806B-582E95ECB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692" y="591344"/>
            <a:ext cx="11002108" cy="55856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b="1" dirty="0">
                <a:highlight>
                  <a:srgbClr val="00FFFF"/>
                </a:highlight>
              </a:rPr>
              <a:t>Slide 4-</a:t>
            </a:r>
          </a:p>
          <a:p>
            <a:pPr marL="0" indent="0">
              <a:buNone/>
            </a:pPr>
            <a:r>
              <a:rPr lang="en-GB" sz="2600" b="1" dirty="0"/>
              <a:t>An organogram</a:t>
            </a:r>
          </a:p>
          <a:p>
            <a:r>
              <a:rPr lang="en-GB" sz="2600" dirty="0"/>
              <a:t>An organogram is a graphical representation of an organisation’s structure.</a:t>
            </a:r>
          </a:p>
          <a:p>
            <a:r>
              <a:rPr lang="en-GB" sz="2600" dirty="0"/>
              <a:t>It’s used to show hierarchical relationships between managers and the people who report to them, as well as departments. </a:t>
            </a:r>
          </a:p>
          <a:p>
            <a:r>
              <a:rPr lang="en-GB" sz="2600" dirty="0"/>
              <a:t>An organogram is a useful tool for organisations to both visualise reporting relationships and communicate employees’ names, skills, and contact information. </a:t>
            </a:r>
          </a:p>
          <a:p>
            <a:r>
              <a:rPr lang="en-GB" sz="2600" dirty="0"/>
              <a:t>The term "organogram" is used most often in the UK and is synonymous with "org chart.“ (</a:t>
            </a:r>
            <a:r>
              <a:rPr lang="en-GB" sz="2600" dirty="0">
                <a:highlight>
                  <a:srgbClr val="FFFF00"/>
                </a:highlight>
              </a:rPr>
              <a:t>ref…..)</a:t>
            </a:r>
          </a:p>
          <a:p>
            <a:endParaRPr lang="en-GB" sz="26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4C18A26-F241-4E77-94FB-55501978C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Created by Tayo Alebiosu</a:t>
            </a:r>
          </a:p>
        </p:txBody>
      </p:sp>
    </p:spTree>
    <p:extLst>
      <p:ext uri="{BB962C8B-B14F-4D97-AF65-F5344CB8AC3E}">
        <p14:creationId xmlns:p14="http://schemas.microsoft.com/office/powerpoint/2010/main" val="2363282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984870E-CCEF-48B2-B2D2-18AA5CAF56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5193318"/>
              </p:ext>
            </p:extLst>
          </p:nvPr>
        </p:nvGraphicFramePr>
        <p:xfrm>
          <a:off x="3024554" y="1147982"/>
          <a:ext cx="8968460" cy="5565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A6C4A6-7175-4963-BF35-C09B97DDBE72}"/>
              </a:ext>
            </a:extLst>
          </p:cNvPr>
          <p:cNvSpPr txBox="1"/>
          <p:nvPr/>
        </p:nvSpPr>
        <p:spPr>
          <a:xfrm>
            <a:off x="198986" y="175625"/>
            <a:ext cx="4471487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i="1" dirty="0">
                <a:highlight>
                  <a:srgbClr val="00FFFF"/>
                </a:highlight>
              </a:rPr>
              <a:t>SLIDE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i="1" dirty="0"/>
              <a:t>Use to show hierarchical information or reporting relationships in an organization, with corresponding pictures.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It’s the most common type of organizational structure––the chain of command goes from the top (e.g., the CEO or manager) down (e.g., entry-level and low-level employees) and each employee has a supervisor </a:t>
            </a:r>
            <a:r>
              <a:rPr lang="en-US" sz="1800" b="1" dirty="0"/>
              <a:t>(</a:t>
            </a:r>
            <a:r>
              <a:rPr lang="en-US" sz="1800" b="1" dirty="0">
                <a:highlight>
                  <a:srgbClr val="FFFF00"/>
                </a:highlight>
              </a:rPr>
              <a:t>ref….)</a:t>
            </a:r>
            <a:r>
              <a:rPr lang="en-GB" b="1" i="1" dirty="0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7BEA3C-F92C-409B-91F9-6FA89E8C56D1}"/>
              </a:ext>
            </a:extLst>
          </p:cNvPr>
          <p:cNvSpPr txBox="1"/>
          <p:nvPr/>
        </p:nvSpPr>
        <p:spPr>
          <a:xfrm>
            <a:off x="5208105" y="144983"/>
            <a:ext cx="41611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highlight>
                  <a:srgbClr val="008000"/>
                </a:highlight>
                <a:latin typeface="Candara" panose="020E0502030303020204" pitchFamily="34" charset="0"/>
              </a:rPr>
              <a:t>Hierarchical org structure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4DC319-8AAA-4459-B11F-E3699DD97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Created by Tayo Alebiosu</a:t>
            </a:r>
          </a:p>
        </p:txBody>
      </p:sp>
    </p:spTree>
    <p:extLst>
      <p:ext uri="{BB962C8B-B14F-4D97-AF65-F5344CB8AC3E}">
        <p14:creationId xmlns:p14="http://schemas.microsoft.com/office/powerpoint/2010/main" val="2003358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114F9-C5B9-423F-8AE2-B9E63205B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30" y="1168429"/>
            <a:ext cx="10905066" cy="5146423"/>
          </a:xfrm>
        </p:spPr>
        <p:txBody>
          <a:bodyPr>
            <a:normAutofit lnSpcReduction="10000"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600" b="1" u="sng" dirty="0">
                <a:highlight>
                  <a:srgbClr val="00FFFF"/>
                </a:highlight>
              </a:rPr>
              <a:t>Slide 6-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600" b="1" u="sng" dirty="0"/>
              <a:t>Chosen staff for training needs-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600" dirty="0"/>
              <a:t>Miss J.T,  Care co-Ordinator ABC mental home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In ABC mental home, the care teams comprise of a Care Coordinator and a small team of carers split across the three service areas, Home care </a:t>
            </a:r>
            <a:r>
              <a:rPr lang="en-US" sz="2600" dirty="0" err="1"/>
              <a:t>carer</a:t>
            </a:r>
            <a:r>
              <a:rPr lang="en-US" sz="2600" dirty="0"/>
              <a:t>, respite </a:t>
            </a:r>
            <a:r>
              <a:rPr lang="en-US" sz="2600" dirty="0" err="1"/>
              <a:t>carer</a:t>
            </a:r>
            <a:r>
              <a:rPr lang="en-US" sz="2600" dirty="0"/>
              <a:t> and the Live-In </a:t>
            </a:r>
            <a:r>
              <a:rPr lang="en-US" sz="2600" dirty="0" err="1"/>
              <a:t>Carer</a:t>
            </a:r>
            <a:r>
              <a:rPr lang="en-US" sz="2600" dirty="0"/>
              <a:t>.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600" dirty="0"/>
          </a:p>
          <a:p>
            <a:r>
              <a:rPr lang="en-GB" sz="2600" b="0" i="0" dirty="0">
                <a:effectLst/>
                <a:latin typeface="arial" panose="020B0604020202020204" pitchFamily="34" charset="0"/>
              </a:rPr>
              <a:t>A </a:t>
            </a:r>
            <a:r>
              <a:rPr lang="en-GB" sz="2600" b="1" i="0" dirty="0">
                <a:effectLst/>
                <a:latin typeface="arial" panose="020B0604020202020204" pitchFamily="34" charset="0"/>
              </a:rPr>
              <a:t>care coordinator job</a:t>
            </a:r>
            <a:r>
              <a:rPr lang="en-GB" sz="2600" b="0" i="0" dirty="0">
                <a:effectLst/>
                <a:latin typeface="arial" panose="020B0604020202020204" pitchFamily="34" charset="0"/>
              </a:rPr>
              <a:t> is often the single most important </a:t>
            </a:r>
            <a:r>
              <a:rPr lang="en-GB" sz="2600" b="1" i="0" dirty="0">
                <a:effectLst/>
                <a:latin typeface="arial" panose="020B0604020202020204" pitchFamily="34" charset="0"/>
              </a:rPr>
              <a:t>role</a:t>
            </a:r>
            <a:r>
              <a:rPr lang="en-GB" sz="2600" b="0" i="0" dirty="0">
                <a:effectLst/>
                <a:latin typeface="arial" panose="020B0604020202020204" pitchFamily="34" charset="0"/>
              </a:rPr>
              <a:t> involved in the </a:t>
            </a:r>
            <a:r>
              <a:rPr lang="en-GB" sz="2600" b="1" i="0" dirty="0">
                <a:effectLst/>
                <a:latin typeface="arial" panose="020B0604020202020204" pitchFamily="34" charset="0"/>
              </a:rPr>
              <a:t>care</a:t>
            </a:r>
            <a:r>
              <a:rPr lang="en-GB" sz="2600" b="0" i="0" dirty="0">
                <a:effectLst/>
                <a:latin typeface="arial" panose="020B0604020202020204" pitchFamily="34" charset="0"/>
              </a:rPr>
              <a:t> of any individual </a:t>
            </a:r>
            <a:r>
              <a:rPr lang="en-GB" sz="2600" b="1" i="0" dirty="0">
                <a:effectLst/>
                <a:latin typeface="arial" panose="020B0604020202020204" pitchFamily="34" charset="0"/>
              </a:rPr>
              <a:t>patient</a:t>
            </a:r>
            <a:r>
              <a:rPr lang="en-GB" sz="2600" b="0" i="0" dirty="0">
                <a:effectLst/>
                <a:latin typeface="arial" panose="020B0604020202020204" pitchFamily="34" charset="0"/>
              </a:rPr>
              <a:t>. Supervising interdisciplinary </a:t>
            </a:r>
            <a:r>
              <a:rPr lang="en-GB" sz="2600" b="1" i="0" dirty="0">
                <a:effectLst/>
                <a:latin typeface="arial" panose="020B0604020202020204" pitchFamily="34" charset="0"/>
              </a:rPr>
              <a:t>care</a:t>
            </a:r>
            <a:r>
              <a:rPr lang="en-GB" sz="2600" b="0" i="0" dirty="0">
                <a:effectLst/>
                <a:latin typeface="arial" panose="020B0604020202020204" pitchFamily="34" charset="0"/>
              </a:rPr>
              <a:t> by bringing together the different specialists whose help the </a:t>
            </a:r>
            <a:r>
              <a:rPr lang="en-GB" sz="2600" b="1" i="0" dirty="0">
                <a:effectLst/>
                <a:latin typeface="arial" panose="020B0604020202020204" pitchFamily="34" charset="0"/>
              </a:rPr>
              <a:t>patient</a:t>
            </a:r>
            <a:r>
              <a:rPr lang="en-GB" sz="2600" b="0" i="0" dirty="0">
                <a:effectLst/>
                <a:latin typeface="arial" panose="020B0604020202020204" pitchFamily="34" charset="0"/>
              </a:rPr>
              <a:t> may need, the </a:t>
            </a:r>
            <a:r>
              <a:rPr lang="en-GB" sz="2600" b="1" i="0" dirty="0">
                <a:effectLst/>
                <a:latin typeface="arial" panose="020B0604020202020204" pitchFamily="34" charset="0"/>
              </a:rPr>
              <a:t>coordinator</a:t>
            </a:r>
            <a:r>
              <a:rPr lang="en-GB" sz="2600" b="0" i="0" dirty="0">
                <a:effectLst/>
                <a:latin typeface="arial" panose="020B0604020202020204" pitchFamily="34" charset="0"/>
              </a:rPr>
              <a:t> is also responsible for monitoring and evaluating the </a:t>
            </a:r>
            <a:r>
              <a:rPr lang="en-GB" sz="2600" b="1" i="0" dirty="0">
                <a:effectLst/>
                <a:latin typeface="arial" panose="020B0604020202020204" pitchFamily="34" charset="0"/>
              </a:rPr>
              <a:t>care</a:t>
            </a:r>
            <a:r>
              <a:rPr lang="en-GB" sz="2600" b="0" i="0" dirty="0">
                <a:effectLst/>
                <a:latin typeface="arial" panose="020B0604020202020204" pitchFamily="34" charset="0"/>
              </a:rPr>
              <a:t> delivered</a:t>
            </a:r>
            <a:r>
              <a:rPr lang="en-GB" sz="2600" dirty="0">
                <a:latin typeface="arial" panose="020B0604020202020204" pitchFamily="34" charset="0"/>
              </a:rPr>
              <a:t> </a:t>
            </a:r>
            <a:r>
              <a:rPr lang="en-GB" sz="2400" dirty="0">
                <a:latin typeface="arial" panose="020B0604020202020204" pitchFamily="34" charset="0"/>
              </a:rPr>
              <a:t>(</a:t>
            </a:r>
            <a:r>
              <a:rPr lang="en-GB" sz="2400" dirty="0">
                <a:highlight>
                  <a:srgbClr val="FFFF00"/>
                </a:highlight>
                <a:latin typeface="arial" panose="020B0604020202020204" pitchFamily="34" charset="0"/>
              </a:rPr>
              <a:t>ref…)</a:t>
            </a:r>
          </a:p>
          <a:p>
            <a:endParaRPr lang="en-GB" sz="2000" b="0" i="0" dirty="0"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GB" sz="2000" b="0" i="0" dirty="0">
              <a:effectLst/>
              <a:latin typeface="arial" panose="020B0604020202020204" pitchFamily="34" charset="0"/>
            </a:endParaRPr>
          </a:p>
          <a:p>
            <a:endParaRPr lang="en-GB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20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05ADE-257B-4468-A99E-6E879871D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342" y="407963"/>
            <a:ext cx="10905066" cy="610537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b="1" dirty="0">
                <a:highlight>
                  <a:srgbClr val="00FFFF"/>
                </a:highlight>
              </a:rPr>
              <a:t>Slide 7</a:t>
            </a:r>
          </a:p>
          <a:p>
            <a:pPr marL="0" indent="0">
              <a:buNone/>
            </a:pPr>
            <a:endParaRPr lang="en-GB" sz="2400" b="1" dirty="0">
              <a:highlight>
                <a:srgbClr val="00FFFF"/>
              </a:highlight>
            </a:endParaRPr>
          </a:p>
          <a:p>
            <a:pPr marL="0" indent="0">
              <a:buNone/>
            </a:pPr>
            <a:r>
              <a:rPr lang="en-GB" sz="2400" dirty="0">
                <a:highlight>
                  <a:srgbClr val="FFFF00"/>
                </a:highlight>
              </a:rPr>
              <a:t>The following are the activities that leads to CPD for ABC Mental home care coordinator:</a:t>
            </a:r>
          </a:p>
          <a:p>
            <a:endParaRPr lang="en-GB" sz="2400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GB" sz="2400" b="1" i="0" dirty="0">
                <a:effectLst/>
                <a:highlight>
                  <a:srgbClr val="00FFFF"/>
                </a:highlight>
                <a:latin typeface="Lato"/>
              </a:rPr>
              <a:t>Work shadowing-</a:t>
            </a:r>
          </a:p>
          <a:p>
            <a:r>
              <a:rPr lang="en-GB" sz="2400" b="0" i="0" dirty="0">
                <a:effectLst/>
                <a:latin typeface="Lato"/>
              </a:rPr>
              <a:t>Shadowing involves witnessing everything the patient experiences, observing and recording each step of the process, and then seeking feedback from the patient at each point. </a:t>
            </a:r>
            <a:r>
              <a:rPr lang="en-GB" sz="2400" b="1" i="0" dirty="0">
                <a:effectLst/>
                <a:latin typeface="arial" panose="020B0604020202020204" pitchFamily="34" charset="0"/>
              </a:rPr>
              <a:t>Job shadowing</a:t>
            </a:r>
            <a:r>
              <a:rPr lang="en-GB" sz="2400" b="0" i="0" dirty="0">
                <a:effectLst/>
                <a:latin typeface="arial" panose="020B0604020202020204" pitchFamily="34" charset="0"/>
              </a:rPr>
              <a:t> is the opportunity to observe an employee performing their daily </a:t>
            </a:r>
            <a:r>
              <a:rPr lang="en-GB" sz="2400" b="1" i="0" dirty="0">
                <a:effectLst/>
                <a:latin typeface="arial" panose="020B0604020202020204" pitchFamily="34" charset="0"/>
              </a:rPr>
              <a:t>work</a:t>
            </a:r>
            <a:r>
              <a:rPr lang="en-GB" sz="2400" b="0" i="0" dirty="0">
                <a:effectLst/>
                <a:latin typeface="arial" panose="020B0604020202020204" pitchFamily="34" charset="0"/>
              </a:rPr>
              <a:t> routine in their environment. It allows you to explore specific careers and to get a realistic picture of the tasks performed for that </a:t>
            </a:r>
            <a:r>
              <a:rPr lang="en-GB" sz="2400" b="1" i="0" dirty="0">
                <a:effectLst/>
                <a:latin typeface="arial" panose="020B0604020202020204" pitchFamily="34" charset="0"/>
              </a:rPr>
              <a:t>job</a:t>
            </a:r>
            <a:r>
              <a:rPr lang="en-GB" sz="2400" b="0" i="0" dirty="0">
                <a:effectLst/>
                <a:latin typeface="arial" panose="020B0604020202020204" pitchFamily="34" charset="0"/>
              </a:rPr>
              <a:t>. </a:t>
            </a:r>
          </a:p>
          <a:p>
            <a:pPr marL="0" indent="0">
              <a:buNone/>
            </a:pPr>
            <a:r>
              <a:rPr lang="en-GB" sz="2400" b="1" i="0" dirty="0">
                <a:effectLst/>
                <a:highlight>
                  <a:srgbClr val="00FFFF"/>
                </a:highlight>
                <a:latin typeface="arial" panose="020B0604020202020204" pitchFamily="34" charset="0"/>
              </a:rPr>
              <a:t>Appraisals-</a:t>
            </a:r>
          </a:p>
          <a:p>
            <a:r>
              <a:rPr lang="en-GB" sz="2400" b="0" i="0" dirty="0">
                <a:effectLst/>
                <a:latin typeface="arial" panose="020B0604020202020204" pitchFamily="34" charset="0"/>
              </a:rPr>
              <a:t> Is a formal documented system for the periodic review of an individual's performance. It is a means of assessing performance to make plans for correcting shortcomings, developing potential, and initiating training or effecting staff transfers and promotions.</a:t>
            </a:r>
          </a:p>
          <a:p>
            <a:endParaRPr lang="en-GB" sz="1700" dirty="0"/>
          </a:p>
          <a:p>
            <a:endParaRPr lang="en-GB" sz="1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310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1EDC1D-7408-437C-B305-18BFA8C49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688" y="957948"/>
            <a:ext cx="2869670" cy="20273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3200" b="1" i="0" u="none" strike="noStrike" kern="1200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PERSONAL SWOT ANALYSIS</a:t>
            </a:r>
            <a:endParaRPr kumimoji="0" lang="en-US" altLang="en-US" sz="3200" b="0" i="0" u="none" strike="noStrike" kern="1200" cap="none" normalizeH="0" baseline="0">
              <a:ln>
                <a:noFill/>
              </a:ln>
              <a:solidFill>
                <a:srgbClr val="FFFFFF"/>
              </a:solidFill>
              <a:effectLst/>
              <a:latin typeface="+mj-lt"/>
              <a:ea typeface="+mj-ea"/>
              <a:cs typeface="+mj-cs"/>
            </a:endParaRP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3200" b="0" i="0" u="none" strike="noStrike" kern="1200" cap="none" normalizeH="0" baseline="0">
              <a:ln>
                <a:noFill/>
              </a:ln>
              <a:solidFill>
                <a:srgbClr val="FFFFFF"/>
              </a:solidFill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1633B-D9A6-4D9E-9D97-26C130AA84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67" y="3355130"/>
            <a:ext cx="3609766" cy="242733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>
                <a:highlight>
                  <a:srgbClr val="00FFFF"/>
                </a:highlight>
              </a:rPr>
              <a:t>SLIDE 8- </a:t>
            </a:r>
            <a:r>
              <a:rPr lang="en-US" sz="2000" dirty="0"/>
              <a:t>SWOT ANALYSIS FOR ABC MENTAL CARE HOME</a:t>
            </a:r>
          </a:p>
          <a:p>
            <a:endParaRPr lang="en-US" sz="1600" dirty="0"/>
          </a:p>
          <a:p>
            <a:endParaRPr lang="en-US" sz="16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319A98F-E615-4E86-898A-1296489FB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747872"/>
              </p:ext>
            </p:extLst>
          </p:nvPr>
        </p:nvGraphicFramePr>
        <p:xfrm>
          <a:off x="4318783" y="140678"/>
          <a:ext cx="7095214" cy="6546055"/>
        </p:xfrm>
        <a:graphic>
          <a:graphicData uri="http://schemas.openxmlformats.org/drawingml/2006/table">
            <a:tbl>
              <a:tblPr firstRow="1" firstCol="1" bandRow="1"/>
              <a:tblGrid>
                <a:gridCol w="3645966">
                  <a:extLst>
                    <a:ext uri="{9D8B030D-6E8A-4147-A177-3AD203B41FA5}">
                      <a16:colId xmlns:a16="http://schemas.microsoft.com/office/drawing/2014/main" val="551483618"/>
                    </a:ext>
                  </a:extLst>
                </a:gridCol>
                <a:gridCol w="3449248">
                  <a:extLst>
                    <a:ext uri="{9D8B030D-6E8A-4147-A177-3AD203B41FA5}">
                      <a16:colId xmlns:a16="http://schemas.microsoft.com/office/drawing/2014/main" val="180804431"/>
                    </a:ext>
                  </a:extLst>
                </a:gridCol>
              </a:tblGrid>
              <a:tr h="551233">
                <a:tc>
                  <a:txBody>
                    <a:bodyPr/>
                    <a:lstStyle/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12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My strengths </a:t>
                      </a:r>
                      <a:r>
                        <a:rPr lang="en-GB" sz="1200" b="0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(What am I good at? What do I do well?)</a:t>
                      </a:r>
                      <a:endParaRPr lang="en-GB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1788" marR="41788" marT="580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12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My weaknesses </a:t>
                      </a:r>
                      <a:r>
                        <a:rPr lang="en-GB" sz="1200" b="0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(How can I improve? What do I need to work on?)</a:t>
                      </a:r>
                      <a:endParaRPr lang="en-GB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1788" marR="41788" marT="580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337943"/>
                  </a:ext>
                </a:extLst>
              </a:tr>
              <a:tr h="2773000">
                <a:tc>
                  <a:txBody>
                    <a:bodyPr/>
                    <a:lstStyle/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1788" marR="41788" marT="580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1788" marR="41788" marT="580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1804398"/>
                  </a:ext>
                </a:extLst>
              </a:tr>
              <a:tr h="745268">
                <a:tc>
                  <a:txBody>
                    <a:bodyPr/>
                    <a:lstStyle/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12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Opportunities </a:t>
                      </a:r>
                      <a:r>
                        <a:rPr lang="en-GB" sz="1200" b="0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(Who/What can help meet to achieve my targets/goals?)</a:t>
                      </a:r>
                      <a:endParaRPr lang="en-GB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1788" marR="41788" marT="580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12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Threats </a:t>
                      </a:r>
                      <a:r>
                        <a:rPr lang="en-GB" sz="1200" b="0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(What obstacles do I face? Who/What may get in my way?)</a:t>
                      </a:r>
                      <a:endParaRPr lang="en-GB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1788" marR="41788" marT="580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0549215"/>
                  </a:ext>
                </a:extLst>
              </a:tr>
              <a:tr h="2331300">
                <a:tc>
                  <a:txBody>
                    <a:bodyPr/>
                    <a:lstStyle/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1788" marR="41788" marT="580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GB" sz="700" b="1" i="0" u="none" strike="noStrike" dirty="0">
                          <a:effectLst/>
                          <a:latin typeface="OpenSans"/>
                          <a:ea typeface="Calibri" panose="020F0502020204030204" pitchFamily="34" charset="0"/>
                          <a:cs typeface="OpenSans"/>
                        </a:rPr>
                        <a:t> </a:t>
                      </a:r>
                      <a:endParaRPr lang="en-GB" sz="1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1788" marR="41788" marT="580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3607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8055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6E735-31AE-495A-A28D-866E2A4A2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9" y="140270"/>
            <a:ext cx="8687498" cy="65653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200" b="1" u="sng" dirty="0">
                <a:highlight>
                  <a:srgbClr val="00FFFF"/>
                </a:highlight>
                <a:latin typeface="Tw Cen MT" panose="020B0602020104020603" pitchFamily="34" charset="0"/>
              </a:rPr>
              <a:t>Slide 9</a:t>
            </a:r>
          </a:p>
          <a:p>
            <a:pPr marL="0" indent="0" algn="ctr">
              <a:buNone/>
            </a:pPr>
            <a:r>
              <a:rPr lang="en-GB" sz="2200" b="1" u="sng" dirty="0">
                <a:latin typeface="Tw Cen MT" panose="020B0602020104020603" pitchFamily="34" charset="0"/>
              </a:rPr>
              <a:t>Skills identified for staff training needs</a:t>
            </a:r>
          </a:p>
          <a:p>
            <a:pPr marL="0" indent="0">
              <a:buNone/>
            </a:pPr>
            <a:r>
              <a:rPr lang="en-GB" sz="2400" b="1" u="sng" dirty="0">
                <a:latin typeface="Tw Cen MT" panose="020B0602020104020603" pitchFamily="34" charset="0"/>
              </a:rPr>
              <a:t>Communication skills- </a:t>
            </a:r>
            <a:r>
              <a:rPr lang="en-GB" sz="2400" i="0" dirty="0">
                <a:effectLst/>
                <a:latin typeface="Tw Cen MT" panose="020B0602020104020603" pitchFamily="34" charset="0"/>
              </a:rPr>
              <a:t>communication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may influence a patient's 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mental health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through a number of different pathways. In a much-cited review, 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communication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skills are associated with several positive better service users outcomes such as higher satisfaction, better service users  adherence and symptom resolution </a:t>
            </a:r>
            <a:r>
              <a:rPr lang="en-GB" sz="2400" b="0" i="0" dirty="0">
                <a:effectLst/>
                <a:highlight>
                  <a:srgbClr val="FFFF00"/>
                </a:highlight>
                <a:latin typeface="Tw Cen MT" panose="020B0602020104020603" pitchFamily="34" charset="0"/>
              </a:rPr>
              <a:t>(ref…)</a:t>
            </a:r>
          </a:p>
          <a:p>
            <a:pPr marL="0" indent="0">
              <a:buNone/>
            </a:pPr>
            <a:r>
              <a:rPr lang="en-GB" sz="2400" b="1" i="0" u="sng" dirty="0">
                <a:effectLst/>
                <a:latin typeface="Tw Cen MT" panose="020B0602020104020603" pitchFamily="34" charset="0"/>
              </a:rPr>
              <a:t>Leadership-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is the most influential factor in shaping organisational culture, so ensuring the necessary 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leadership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strategies, behaviours and qualities are developed is fundamental to 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health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service improvement </a:t>
            </a:r>
            <a:r>
              <a:rPr lang="en-GB" sz="2400" b="0" i="0" dirty="0">
                <a:effectLst/>
                <a:highlight>
                  <a:srgbClr val="FFFF00"/>
                </a:highlight>
                <a:latin typeface="Tw Cen MT" panose="020B0602020104020603" pitchFamily="34" charset="0"/>
              </a:rPr>
              <a:t>(ref…)</a:t>
            </a:r>
            <a:endParaRPr lang="en-GB" sz="2400" b="0" i="0" dirty="0">
              <a:effectLst/>
              <a:latin typeface="Tw Cen MT" panose="020B0602020104020603" pitchFamily="34" charset="0"/>
            </a:endParaRPr>
          </a:p>
          <a:p>
            <a:pPr marL="0" indent="0">
              <a:buNone/>
            </a:pPr>
            <a:r>
              <a:rPr lang="en-GB" sz="2400" b="1" u="sng" dirty="0">
                <a:latin typeface="Tw Cen MT" panose="020B0602020104020603" pitchFamily="34" charset="0"/>
              </a:rPr>
              <a:t>Time management- 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When you master 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time management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, you'll feel more empowered, less stressed, and able to achieve goals on both a daily and 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long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-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term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basis—not to mention, you'll have more energy to share quality 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time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with your 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aging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loved one. Time management skills can be 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improved by setting a SMART goals, s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et weekly priorities, t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ime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 block your schedule, delegate </a:t>
            </a:r>
            <a:r>
              <a:rPr lang="en-GB" sz="2400" dirty="0">
                <a:latin typeface="Tw Cen MT" panose="020B0602020104020603" pitchFamily="34" charset="0"/>
              </a:rPr>
              <a:t>t</a:t>
            </a:r>
            <a:r>
              <a:rPr lang="en-GB" sz="2400" b="0" i="0" dirty="0">
                <a:effectLst/>
                <a:latin typeface="Tw Cen MT" panose="020B0602020104020603" pitchFamily="34" charset="0"/>
              </a:rPr>
              <a:t>asks, avoid Multitasking and experiment with different </a:t>
            </a:r>
            <a:r>
              <a:rPr lang="en-GB" sz="2400" b="1" i="0" dirty="0">
                <a:effectLst/>
                <a:latin typeface="Tw Cen MT" panose="020B0602020104020603" pitchFamily="34" charset="0"/>
              </a:rPr>
              <a:t>time management techniques</a:t>
            </a:r>
            <a:r>
              <a:rPr lang="en-GB" sz="2400" dirty="0">
                <a:latin typeface="Tw Cen MT" panose="020B0602020104020603" pitchFamily="34" charset="0"/>
              </a:rPr>
              <a:t> </a:t>
            </a:r>
            <a:r>
              <a:rPr lang="en-GB" sz="2400" b="0" i="0" dirty="0">
                <a:effectLst/>
                <a:highlight>
                  <a:srgbClr val="FFFF00"/>
                </a:highlight>
                <a:latin typeface="Tw Cen MT" panose="020B0602020104020603" pitchFamily="34" charset="0"/>
              </a:rPr>
              <a:t>(ref…)</a:t>
            </a:r>
          </a:p>
          <a:p>
            <a:endParaRPr lang="en-GB" sz="1700" b="0" i="0" dirty="0">
              <a:effectLst/>
              <a:latin typeface="Tw Cen MT" panose="020B0602020104020603" pitchFamily="34" charset="0"/>
            </a:endParaRPr>
          </a:p>
          <a:p>
            <a:pPr marL="0" indent="0">
              <a:buNone/>
            </a:pPr>
            <a:endParaRPr lang="en-GB" sz="1700" dirty="0">
              <a:highlight>
                <a:srgbClr val="FFFF00"/>
              </a:highlight>
            </a:endParaRPr>
          </a:p>
        </p:txBody>
      </p:sp>
      <p:pic>
        <p:nvPicPr>
          <p:cNvPr id="1026" name="Picture 2" descr="time-management">
            <a:extLst>
              <a:ext uri="{FF2B5EF4-FFF2-40B4-BE49-F238E27FC236}">
                <a16:creationId xmlns:a16="http://schemas.microsoft.com/office/drawing/2014/main" id="{AC95216A-BBE1-483B-83D8-719C2FD9DC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3878"/>
          <a:stretch/>
        </p:blipFill>
        <p:spPr bwMode="auto">
          <a:xfrm>
            <a:off x="8751067" y="10"/>
            <a:ext cx="3440934" cy="2285990"/>
          </a:xfrm>
          <a:custGeom>
            <a:avLst/>
            <a:gdLst/>
            <a:ahLst/>
            <a:cxnLst/>
            <a:rect l="l" t="t" r="r" b="b"/>
            <a:pathLst>
              <a:path w="3440934" h="2286000">
                <a:moveTo>
                  <a:pt x="172481" y="2232285"/>
                </a:moveTo>
                <a:lnTo>
                  <a:pt x="172531" y="2232737"/>
                </a:lnTo>
                <a:lnTo>
                  <a:pt x="172407" y="2233032"/>
                </a:lnTo>
                <a:cubicBezTo>
                  <a:pt x="172452" y="2232834"/>
                  <a:pt x="172808" y="2231800"/>
                  <a:pt x="172481" y="2232285"/>
                </a:cubicBezTo>
                <a:close/>
                <a:moveTo>
                  <a:pt x="18615" y="0"/>
                </a:moveTo>
                <a:lnTo>
                  <a:pt x="3440934" y="0"/>
                </a:lnTo>
                <a:lnTo>
                  <a:pt x="3440934" y="2286000"/>
                </a:lnTo>
                <a:lnTo>
                  <a:pt x="178765" y="2286000"/>
                </a:lnTo>
                <a:lnTo>
                  <a:pt x="174444" y="2250010"/>
                </a:lnTo>
                <a:lnTo>
                  <a:pt x="172531" y="2232737"/>
                </a:lnTo>
                <a:lnTo>
                  <a:pt x="174201" y="2228764"/>
                </a:lnTo>
                <a:cubicBezTo>
                  <a:pt x="177345" y="2221109"/>
                  <a:pt x="195223" y="2193427"/>
                  <a:pt x="191343" y="2186356"/>
                </a:cubicBezTo>
                <a:cubicBezTo>
                  <a:pt x="178219" y="2152642"/>
                  <a:pt x="168572" y="2171498"/>
                  <a:pt x="164067" y="2142065"/>
                </a:cubicBezTo>
                <a:cubicBezTo>
                  <a:pt x="160133" y="2108680"/>
                  <a:pt x="159859" y="2130285"/>
                  <a:pt x="146664" y="2089229"/>
                </a:cubicBezTo>
                <a:cubicBezTo>
                  <a:pt x="150478" y="2084435"/>
                  <a:pt x="154800" y="2063293"/>
                  <a:pt x="152113" y="2054485"/>
                </a:cubicBezTo>
                <a:cubicBezTo>
                  <a:pt x="150513" y="2038242"/>
                  <a:pt x="152449" y="2036605"/>
                  <a:pt x="144880" y="2020593"/>
                </a:cubicBezTo>
                <a:cubicBezTo>
                  <a:pt x="150732" y="2023165"/>
                  <a:pt x="151291" y="1972155"/>
                  <a:pt x="157720" y="1979286"/>
                </a:cubicBezTo>
                <a:cubicBezTo>
                  <a:pt x="162030" y="1968351"/>
                  <a:pt x="153186" y="1963668"/>
                  <a:pt x="156833" y="1952854"/>
                </a:cubicBezTo>
                <a:cubicBezTo>
                  <a:pt x="156957" y="1940918"/>
                  <a:pt x="151341" y="1960059"/>
                  <a:pt x="149917" y="1946946"/>
                </a:cubicBezTo>
                <a:lnTo>
                  <a:pt x="153743" y="1875565"/>
                </a:lnTo>
                <a:cubicBezTo>
                  <a:pt x="149772" y="1866223"/>
                  <a:pt x="150846" y="1858473"/>
                  <a:pt x="153507" y="1850807"/>
                </a:cubicBezTo>
                <a:cubicBezTo>
                  <a:pt x="151112" y="1828667"/>
                  <a:pt x="173586" y="1811973"/>
                  <a:pt x="173799" y="1786925"/>
                </a:cubicBezTo>
                <a:cubicBezTo>
                  <a:pt x="168188" y="1760165"/>
                  <a:pt x="157236" y="1742030"/>
                  <a:pt x="157426" y="1715265"/>
                </a:cubicBezTo>
                <a:cubicBezTo>
                  <a:pt x="147202" y="1689354"/>
                  <a:pt x="168916" y="1697216"/>
                  <a:pt x="167109" y="1674793"/>
                </a:cubicBezTo>
                <a:cubicBezTo>
                  <a:pt x="157138" y="1638671"/>
                  <a:pt x="174193" y="1675326"/>
                  <a:pt x="168434" y="1619050"/>
                </a:cubicBezTo>
                <a:cubicBezTo>
                  <a:pt x="166922" y="1615926"/>
                  <a:pt x="156527" y="1609033"/>
                  <a:pt x="158412" y="1609679"/>
                </a:cubicBezTo>
                <a:cubicBezTo>
                  <a:pt x="157079" y="1597353"/>
                  <a:pt x="177090" y="1561235"/>
                  <a:pt x="173964" y="1543700"/>
                </a:cubicBezTo>
                <a:cubicBezTo>
                  <a:pt x="177333" y="1508983"/>
                  <a:pt x="167634" y="1492719"/>
                  <a:pt x="167811" y="1467670"/>
                </a:cubicBezTo>
                <a:cubicBezTo>
                  <a:pt x="172477" y="1438484"/>
                  <a:pt x="177359" y="1421247"/>
                  <a:pt x="188428" y="1369969"/>
                </a:cubicBezTo>
                <a:lnTo>
                  <a:pt x="217496" y="1196801"/>
                </a:lnTo>
                <a:cubicBezTo>
                  <a:pt x="245293" y="1130831"/>
                  <a:pt x="218387" y="1051919"/>
                  <a:pt x="216976" y="1013447"/>
                </a:cubicBezTo>
                <a:cubicBezTo>
                  <a:pt x="205168" y="998657"/>
                  <a:pt x="215132" y="984657"/>
                  <a:pt x="209028" y="965967"/>
                </a:cubicBezTo>
                <a:cubicBezTo>
                  <a:pt x="202413" y="923668"/>
                  <a:pt x="186505" y="882644"/>
                  <a:pt x="188665" y="826635"/>
                </a:cubicBezTo>
                <a:cubicBezTo>
                  <a:pt x="154241" y="805031"/>
                  <a:pt x="166790" y="738356"/>
                  <a:pt x="143158" y="687408"/>
                </a:cubicBezTo>
                <a:cubicBezTo>
                  <a:pt x="136288" y="657129"/>
                  <a:pt x="147156" y="607330"/>
                  <a:pt x="128870" y="598473"/>
                </a:cubicBezTo>
                <a:cubicBezTo>
                  <a:pt x="137949" y="583359"/>
                  <a:pt x="119601" y="571975"/>
                  <a:pt x="116513" y="556793"/>
                </a:cubicBezTo>
                <a:cubicBezTo>
                  <a:pt x="121944" y="543862"/>
                  <a:pt x="115534" y="538383"/>
                  <a:pt x="113103" y="527393"/>
                </a:cubicBezTo>
                <a:cubicBezTo>
                  <a:pt x="116712" y="521931"/>
                  <a:pt x="115528" y="512540"/>
                  <a:pt x="110358" y="509836"/>
                </a:cubicBezTo>
                <a:cubicBezTo>
                  <a:pt x="99665" y="515528"/>
                  <a:pt x="101869" y="482263"/>
                  <a:pt x="93922" y="480624"/>
                </a:cubicBezTo>
                <a:cubicBezTo>
                  <a:pt x="90364" y="461815"/>
                  <a:pt x="91658" y="378414"/>
                  <a:pt x="77901" y="365726"/>
                </a:cubicBezTo>
                <a:cubicBezTo>
                  <a:pt x="68104" y="327965"/>
                  <a:pt x="82000" y="270503"/>
                  <a:pt x="79978" y="254235"/>
                </a:cubicBezTo>
                <a:cubicBezTo>
                  <a:pt x="100822" y="235742"/>
                  <a:pt x="33401" y="163109"/>
                  <a:pt x="25016" y="94011"/>
                </a:cubicBezTo>
                <a:cubicBezTo>
                  <a:pt x="26229" y="84459"/>
                  <a:pt x="25686" y="79476"/>
                  <a:pt x="20299" y="77502"/>
                </a:cubicBezTo>
                <a:cubicBezTo>
                  <a:pt x="17891" y="68655"/>
                  <a:pt x="14563" y="55480"/>
                  <a:pt x="10477" y="39898"/>
                </a:cubicBezTo>
                <a:lnTo>
                  <a:pt x="0" y="191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7 Types of Communication Skills | BohatALA">
            <a:extLst>
              <a:ext uri="{FF2B5EF4-FFF2-40B4-BE49-F238E27FC236}">
                <a16:creationId xmlns:a16="http://schemas.microsoft.com/office/drawing/2014/main" id="{A2721BDB-F879-4522-9DC5-146BD9E16D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8" r="55" b="-2"/>
          <a:stretch/>
        </p:blipFill>
        <p:spPr bwMode="auto">
          <a:xfrm>
            <a:off x="8695498" y="2286000"/>
            <a:ext cx="3496503" cy="2286000"/>
          </a:xfrm>
          <a:custGeom>
            <a:avLst/>
            <a:gdLst/>
            <a:ahLst/>
            <a:cxnLst/>
            <a:rect l="l" t="t" r="r" b="b"/>
            <a:pathLst>
              <a:path w="3496503" h="2286000">
                <a:moveTo>
                  <a:pt x="234334" y="0"/>
                </a:moveTo>
                <a:lnTo>
                  <a:pt x="3496503" y="0"/>
                </a:lnTo>
                <a:lnTo>
                  <a:pt x="3496503" y="2286000"/>
                </a:lnTo>
                <a:lnTo>
                  <a:pt x="3613" y="2286000"/>
                </a:lnTo>
                <a:lnTo>
                  <a:pt x="4396" y="2270265"/>
                </a:lnTo>
                <a:cubicBezTo>
                  <a:pt x="4106" y="2264862"/>
                  <a:pt x="2924" y="2261078"/>
                  <a:pt x="0" y="2260767"/>
                </a:cubicBezTo>
                <a:lnTo>
                  <a:pt x="6766" y="2236182"/>
                </a:lnTo>
                <a:lnTo>
                  <a:pt x="20683" y="2223768"/>
                </a:lnTo>
                <a:cubicBezTo>
                  <a:pt x="21224" y="2219117"/>
                  <a:pt x="9918" y="2214114"/>
                  <a:pt x="9373" y="2208586"/>
                </a:cubicBezTo>
                <a:cubicBezTo>
                  <a:pt x="4738" y="2194984"/>
                  <a:pt x="10418" y="2173804"/>
                  <a:pt x="10075" y="2154649"/>
                </a:cubicBezTo>
                <a:lnTo>
                  <a:pt x="16259" y="2145853"/>
                </a:lnTo>
                <a:lnTo>
                  <a:pt x="11033" y="2117141"/>
                </a:lnTo>
                <a:lnTo>
                  <a:pt x="11986" y="2053936"/>
                </a:lnTo>
                <a:lnTo>
                  <a:pt x="10583" y="2045434"/>
                </a:lnTo>
                <a:cubicBezTo>
                  <a:pt x="11282" y="2042276"/>
                  <a:pt x="181" y="2038711"/>
                  <a:pt x="937" y="2034990"/>
                </a:cubicBezTo>
                <a:lnTo>
                  <a:pt x="15114" y="2023110"/>
                </a:lnTo>
                <a:cubicBezTo>
                  <a:pt x="15743" y="2013526"/>
                  <a:pt x="19078" y="1985878"/>
                  <a:pt x="19941" y="1977488"/>
                </a:cubicBezTo>
                <a:cubicBezTo>
                  <a:pt x="20060" y="1975917"/>
                  <a:pt x="20179" y="1974346"/>
                  <a:pt x="20296" y="1972774"/>
                </a:cubicBezTo>
                <a:lnTo>
                  <a:pt x="31316" y="1942643"/>
                </a:lnTo>
                <a:cubicBezTo>
                  <a:pt x="37425" y="1919203"/>
                  <a:pt x="50453" y="1862289"/>
                  <a:pt x="56947" y="1832134"/>
                </a:cubicBezTo>
                <a:cubicBezTo>
                  <a:pt x="52894" y="1805090"/>
                  <a:pt x="69291" y="1783336"/>
                  <a:pt x="66473" y="1761713"/>
                </a:cubicBezTo>
                <a:cubicBezTo>
                  <a:pt x="70558" y="1734434"/>
                  <a:pt x="77296" y="1712419"/>
                  <a:pt x="81460" y="1694779"/>
                </a:cubicBezTo>
                <a:cubicBezTo>
                  <a:pt x="83201" y="1691851"/>
                  <a:pt x="90092" y="1659258"/>
                  <a:pt x="91453" y="1655871"/>
                </a:cubicBezTo>
                <a:cubicBezTo>
                  <a:pt x="95191" y="1636504"/>
                  <a:pt x="95447" y="1644218"/>
                  <a:pt x="101271" y="1611464"/>
                </a:cubicBezTo>
                <a:cubicBezTo>
                  <a:pt x="107232" y="1583980"/>
                  <a:pt x="109653" y="1555768"/>
                  <a:pt x="115918" y="1525131"/>
                </a:cubicBezTo>
                <a:cubicBezTo>
                  <a:pt x="124353" y="1492600"/>
                  <a:pt x="122211" y="1473342"/>
                  <a:pt x="125775" y="1460539"/>
                </a:cubicBezTo>
                <a:cubicBezTo>
                  <a:pt x="136106" y="1433637"/>
                  <a:pt x="127852" y="1425291"/>
                  <a:pt x="126873" y="1384274"/>
                </a:cubicBezTo>
                <a:cubicBezTo>
                  <a:pt x="133737" y="1352753"/>
                  <a:pt x="131247" y="1319027"/>
                  <a:pt x="144248" y="1294980"/>
                </a:cubicBezTo>
                <a:cubicBezTo>
                  <a:pt x="143106" y="1291836"/>
                  <a:pt x="142383" y="1288469"/>
                  <a:pt x="141961" y="1284960"/>
                </a:cubicBezTo>
                <a:cubicBezTo>
                  <a:pt x="141807" y="1281537"/>
                  <a:pt x="141652" y="1278114"/>
                  <a:pt x="141497" y="1274692"/>
                </a:cubicBezTo>
                <a:lnTo>
                  <a:pt x="142074" y="1273742"/>
                </a:lnTo>
                <a:cubicBezTo>
                  <a:pt x="142731" y="1263061"/>
                  <a:pt x="144799" y="1221141"/>
                  <a:pt x="145443" y="1210604"/>
                </a:cubicBezTo>
                <a:lnTo>
                  <a:pt x="145939" y="1210516"/>
                </a:lnTo>
                <a:cubicBezTo>
                  <a:pt x="147057" y="1207748"/>
                  <a:pt x="148708" y="1200510"/>
                  <a:pt x="152146" y="1193997"/>
                </a:cubicBezTo>
                <a:cubicBezTo>
                  <a:pt x="155856" y="1183479"/>
                  <a:pt x="164871" y="1159395"/>
                  <a:pt x="168198" y="1147411"/>
                </a:cubicBezTo>
                <a:lnTo>
                  <a:pt x="183535" y="1125901"/>
                </a:lnTo>
                <a:lnTo>
                  <a:pt x="179302" y="1105015"/>
                </a:lnTo>
                <a:cubicBezTo>
                  <a:pt x="177427" y="1088995"/>
                  <a:pt x="183476" y="1087934"/>
                  <a:pt x="188150" y="1068360"/>
                </a:cubicBezTo>
                <a:cubicBezTo>
                  <a:pt x="185665" y="1058736"/>
                  <a:pt x="176420" y="1052359"/>
                  <a:pt x="180132" y="1046638"/>
                </a:cubicBezTo>
                <a:cubicBezTo>
                  <a:pt x="181056" y="1026408"/>
                  <a:pt x="198829" y="1009747"/>
                  <a:pt x="202718" y="987934"/>
                </a:cubicBezTo>
                <a:cubicBezTo>
                  <a:pt x="201197" y="962487"/>
                  <a:pt x="211172" y="952942"/>
                  <a:pt x="215291" y="929621"/>
                </a:cubicBezTo>
                <a:cubicBezTo>
                  <a:pt x="209930" y="906521"/>
                  <a:pt x="224528" y="915000"/>
                  <a:pt x="229290" y="903908"/>
                </a:cubicBezTo>
                <a:lnTo>
                  <a:pt x="230029" y="900578"/>
                </a:lnTo>
                <a:lnTo>
                  <a:pt x="228646" y="854063"/>
                </a:lnTo>
                <a:cubicBezTo>
                  <a:pt x="234851" y="848408"/>
                  <a:pt x="228954" y="820026"/>
                  <a:pt x="240038" y="824287"/>
                </a:cubicBezTo>
                <a:cubicBezTo>
                  <a:pt x="242249" y="809308"/>
                  <a:pt x="241673" y="775478"/>
                  <a:pt x="241912" y="764190"/>
                </a:cubicBezTo>
                <a:cubicBezTo>
                  <a:pt x="241766" y="761646"/>
                  <a:pt x="241619" y="759103"/>
                  <a:pt x="241473" y="756558"/>
                </a:cubicBezTo>
                <a:lnTo>
                  <a:pt x="240145" y="754270"/>
                </a:lnTo>
                <a:cubicBezTo>
                  <a:pt x="239378" y="751871"/>
                  <a:pt x="239144" y="748528"/>
                  <a:pt x="240106" y="743071"/>
                </a:cubicBezTo>
                <a:lnTo>
                  <a:pt x="240556" y="741834"/>
                </a:lnTo>
                <a:cubicBezTo>
                  <a:pt x="239764" y="738704"/>
                  <a:pt x="237828" y="696921"/>
                  <a:pt x="237972" y="678244"/>
                </a:cubicBezTo>
                <a:cubicBezTo>
                  <a:pt x="247782" y="647903"/>
                  <a:pt x="227131" y="663568"/>
                  <a:pt x="229993" y="629773"/>
                </a:cubicBezTo>
                <a:cubicBezTo>
                  <a:pt x="229544" y="591552"/>
                  <a:pt x="239252" y="564992"/>
                  <a:pt x="239462" y="539841"/>
                </a:cubicBezTo>
                <a:cubicBezTo>
                  <a:pt x="238623" y="528031"/>
                  <a:pt x="238173" y="441859"/>
                  <a:pt x="242683" y="448956"/>
                </a:cubicBezTo>
                <a:cubicBezTo>
                  <a:pt x="243255" y="418452"/>
                  <a:pt x="244219" y="373783"/>
                  <a:pt x="242896" y="356821"/>
                </a:cubicBezTo>
                <a:cubicBezTo>
                  <a:pt x="242719" y="353610"/>
                  <a:pt x="234923" y="350399"/>
                  <a:pt x="234747" y="347187"/>
                </a:cubicBezTo>
                <a:cubicBezTo>
                  <a:pt x="244704" y="325468"/>
                  <a:pt x="242593" y="337207"/>
                  <a:pt x="243310" y="314607"/>
                </a:cubicBezTo>
                <a:cubicBezTo>
                  <a:pt x="241669" y="297647"/>
                  <a:pt x="250872" y="309332"/>
                  <a:pt x="249229" y="292372"/>
                </a:cubicBezTo>
                <a:cubicBezTo>
                  <a:pt x="220320" y="258295"/>
                  <a:pt x="245189" y="235217"/>
                  <a:pt x="233505" y="189449"/>
                </a:cubicBezTo>
                <a:lnTo>
                  <a:pt x="232734" y="119205"/>
                </a:lnTo>
                <a:cubicBezTo>
                  <a:pt x="232883" y="113125"/>
                  <a:pt x="230979" y="106701"/>
                  <a:pt x="234365" y="102821"/>
                </a:cubicBezTo>
                <a:cubicBezTo>
                  <a:pt x="235226" y="89557"/>
                  <a:pt x="237218" y="59178"/>
                  <a:pt x="237903" y="39622"/>
                </a:cubicBezTo>
                <a:cubicBezTo>
                  <a:pt x="237508" y="29839"/>
                  <a:pt x="236214" y="16537"/>
                  <a:pt x="234680" y="288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eadership for now and later - Youthrive Victoria">
            <a:extLst>
              <a:ext uri="{FF2B5EF4-FFF2-40B4-BE49-F238E27FC236}">
                <a16:creationId xmlns:a16="http://schemas.microsoft.com/office/drawing/2014/main" id="{E7971DD3-37A2-43D1-9FF0-9FDFE25BF0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" r="63" b="-3"/>
          <a:stretch/>
        </p:blipFill>
        <p:spPr bwMode="auto">
          <a:xfrm>
            <a:off x="8689022" y="4572000"/>
            <a:ext cx="3502979" cy="2286000"/>
          </a:xfrm>
          <a:custGeom>
            <a:avLst/>
            <a:gdLst/>
            <a:ahLst/>
            <a:cxnLst/>
            <a:rect l="l" t="t" r="r" b="b"/>
            <a:pathLst>
              <a:path w="3502979" h="2286000">
                <a:moveTo>
                  <a:pt x="10089" y="0"/>
                </a:moveTo>
                <a:lnTo>
                  <a:pt x="3502979" y="0"/>
                </a:lnTo>
                <a:lnTo>
                  <a:pt x="3502979" y="2286000"/>
                </a:lnTo>
                <a:lnTo>
                  <a:pt x="154969" y="2286000"/>
                </a:lnTo>
                <a:lnTo>
                  <a:pt x="154933" y="2285999"/>
                </a:lnTo>
                <a:cubicBezTo>
                  <a:pt x="154939" y="2285919"/>
                  <a:pt x="154948" y="2285839"/>
                  <a:pt x="154956" y="2285759"/>
                </a:cubicBezTo>
                <a:lnTo>
                  <a:pt x="157817" y="2280128"/>
                </a:lnTo>
                <a:lnTo>
                  <a:pt x="152413" y="2258335"/>
                </a:lnTo>
                <a:cubicBezTo>
                  <a:pt x="150528" y="2247599"/>
                  <a:pt x="149279" y="2236301"/>
                  <a:pt x="148708" y="2224706"/>
                </a:cubicBezTo>
                <a:cubicBezTo>
                  <a:pt x="152516" y="2222105"/>
                  <a:pt x="147106" y="2213005"/>
                  <a:pt x="146036" y="2208724"/>
                </a:cubicBezTo>
                <a:cubicBezTo>
                  <a:pt x="148522" y="2208679"/>
                  <a:pt x="149715" y="2199194"/>
                  <a:pt x="147657" y="2195828"/>
                </a:cubicBezTo>
                <a:cubicBezTo>
                  <a:pt x="138768" y="2125090"/>
                  <a:pt x="161998" y="2164893"/>
                  <a:pt x="148068" y="2122444"/>
                </a:cubicBezTo>
                <a:cubicBezTo>
                  <a:pt x="147343" y="2115342"/>
                  <a:pt x="148590" y="2110013"/>
                  <a:pt x="150648" y="2105568"/>
                </a:cubicBezTo>
                <a:lnTo>
                  <a:pt x="155787" y="2097570"/>
                </a:lnTo>
                <a:lnTo>
                  <a:pt x="153954" y="2091304"/>
                </a:lnTo>
                <a:cubicBezTo>
                  <a:pt x="153810" y="2067650"/>
                  <a:pt x="159078" y="2060678"/>
                  <a:pt x="153772" y="2046915"/>
                </a:cubicBezTo>
                <a:cubicBezTo>
                  <a:pt x="164801" y="2026580"/>
                  <a:pt x="154871" y="2033427"/>
                  <a:pt x="153183" y="2017960"/>
                </a:cubicBezTo>
                <a:cubicBezTo>
                  <a:pt x="150985" y="2005758"/>
                  <a:pt x="146752" y="2028159"/>
                  <a:pt x="146128" y="2016200"/>
                </a:cubicBezTo>
                <a:cubicBezTo>
                  <a:pt x="148976" y="2003262"/>
                  <a:pt x="140132" y="2003871"/>
                  <a:pt x="143614" y="1990415"/>
                </a:cubicBezTo>
                <a:cubicBezTo>
                  <a:pt x="150276" y="1993685"/>
                  <a:pt x="142322" y="1963865"/>
                  <a:pt x="148142" y="1962939"/>
                </a:cubicBezTo>
                <a:cubicBezTo>
                  <a:pt x="139821" y="1951510"/>
                  <a:pt x="150073" y="1945769"/>
                  <a:pt x="147508" y="1930552"/>
                </a:cubicBezTo>
                <a:cubicBezTo>
                  <a:pt x="144359" y="1923385"/>
                  <a:pt x="143818" y="1918215"/>
                  <a:pt x="147206" y="1911172"/>
                </a:cubicBezTo>
                <a:cubicBezTo>
                  <a:pt x="131877" y="1878161"/>
                  <a:pt x="146519" y="1891201"/>
                  <a:pt x="140623" y="1860308"/>
                </a:cubicBezTo>
                <a:cubicBezTo>
                  <a:pt x="134425" y="1833694"/>
                  <a:pt x="130403" y="1803523"/>
                  <a:pt x="115600" y="1777782"/>
                </a:cubicBezTo>
                <a:cubicBezTo>
                  <a:pt x="111409" y="1773057"/>
                  <a:pt x="109821" y="1761456"/>
                  <a:pt x="112056" y="1751872"/>
                </a:cubicBezTo>
                <a:cubicBezTo>
                  <a:pt x="112440" y="1750225"/>
                  <a:pt x="112926" y="1748698"/>
                  <a:pt x="113499" y="1747342"/>
                </a:cubicBezTo>
                <a:cubicBezTo>
                  <a:pt x="111234" y="1725088"/>
                  <a:pt x="101120" y="1643694"/>
                  <a:pt x="98470" y="1618347"/>
                </a:cubicBezTo>
                <a:cubicBezTo>
                  <a:pt x="103856" y="1616296"/>
                  <a:pt x="94136" y="1603478"/>
                  <a:pt x="97590" y="1595269"/>
                </a:cubicBezTo>
                <a:cubicBezTo>
                  <a:pt x="100620" y="1589389"/>
                  <a:pt x="98377" y="1584128"/>
                  <a:pt x="98140" y="1577986"/>
                </a:cubicBezTo>
                <a:cubicBezTo>
                  <a:pt x="100521" y="1569894"/>
                  <a:pt x="96220" y="1543501"/>
                  <a:pt x="93133" y="1536621"/>
                </a:cubicBezTo>
                <a:cubicBezTo>
                  <a:pt x="82411" y="1520178"/>
                  <a:pt x="90374" y="1482816"/>
                  <a:pt x="82158" y="1469154"/>
                </a:cubicBezTo>
                <a:cubicBezTo>
                  <a:pt x="80954" y="1464197"/>
                  <a:pt x="80466" y="1459348"/>
                  <a:pt x="80424" y="1454586"/>
                </a:cubicBezTo>
                <a:lnTo>
                  <a:pt x="81328" y="1441264"/>
                </a:lnTo>
                <a:lnTo>
                  <a:pt x="83625" y="1437478"/>
                </a:lnTo>
                <a:cubicBezTo>
                  <a:pt x="83435" y="1434764"/>
                  <a:pt x="83246" y="1432049"/>
                  <a:pt x="83056" y="1429335"/>
                </a:cubicBezTo>
                <a:cubicBezTo>
                  <a:pt x="83172" y="1428557"/>
                  <a:pt x="83291" y="1427781"/>
                  <a:pt x="83407" y="1427003"/>
                </a:cubicBezTo>
                <a:cubicBezTo>
                  <a:pt x="84084" y="1422546"/>
                  <a:pt x="84674" y="1418148"/>
                  <a:pt x="84906" y="1413794"/>
                </a:cubicBezTo>
                <a:cubicBezTo>
                  <a:pt x="73390" y="1419520"/>
                  <a:pt x="84992" y="1377705"/>
                  <a:pt x="75678" y="1389757"/>
                </a:cubicBezTo>
                <a:cubicBezTo>
                  <a:pt x="74957" y="1366832"/>
                  <a:pt x="66282" y="1384318"/>
                  <a:pt x="74551" y="1356760"/>
                </a:cubicBezTo>
                <a:cubicBezTo>
                  <a:pt x="72160" y="1327675"/>
                  <a:pt x="66061" y="1251589"/>
                  <a:pt x="61331" y="1215246"/>
                </a:cubicBezTo>
                <a:cubicBezTo>
                  <a:pt x="48696" y="1178057"/>
                  <a:pt x="52517" y="1164292"/>
                  <a:pt x="46176" y="1138699"/>
                </a:cubicBezTo>
                <a:cubicBezTo>
                  <a:pt x="43091" y="1088911"/>
                  <a:pt x="27949" y="1091674"/>
                  <a:pt x="39077" y="1069753"/>
                </a:cubicBezTo>
                <a:cubicBezTo>
                  <a:pt x="36360" y="1036358"/>
                  <a:pt x="22533" y="1065337"/>
                  <a:pt x="27015" y="1030325"/>
                </a:cubicBezTo>
                <a:cubicBezTo>
                  <a:pt x="25199" y="1029239"/>
                  <a:pt x="7014" y="1004953"/>
                  <a:pt x="5711" y="1002694"/>
                </a:cubicBezTo>
                <a:lnTo>
                  <a:pt x="4782" y="959024"/>
                </a:lnTo>
                <a:lnTo>
                  <a:pt x="4956" y="955844"/>
                </a:lnTo>
                <a:lnTo>
                  <a:pt x="0" y="935724"/>
                </a:lnTo>
                <a:lnTo>
                  <a:pt x="396" y="935045"/>
                </a:lnTo>
                <a:cubicBezTo>
                  <a:pt x="1170" y="933065"/>
                  <a:pt x="1530" y="930734"/>
                  <a:pt x="1027" y="927619"/>
                </a:cubicBezTo>
                <a:cubicBezTo>
                  <a:pt x="2171" y="918238"/>
                  <a:pt x="7071" y="890403"/>
                  <a:pt x="7257" y="878755"/>
                </a:cubicBezTo>
                <a:cubicBezTo>
                  <a:pt x="5425" y="872157"/>
                  <a:pt x="3693" y="865113"/>
                  <a:pt x="2142" y="857732"/>
                </a:cubicBezTo>
                <a:lnTo>
                  <a:pt x="1365" y="798432"/>
                </a:lnTo>
                <a:lnTo>
                  <a:pt x="10445" y="736329"/>
                </a:lnTo>
                <a:cubicBezTo>
                  <a:pt x="10644" y="713358"/>
                  <a:pt x="14017" y="693468"/>
                  <a:pt x="11638" y="674025"/>
                </a:cubicBezTo>
                <a:cubicBezTo>
                  <a:pt x="14263" y="666128"/>
                  <a:pt x="7702" y="658684"/>
                  <a:pt x="3774" y="651467"/>
                </a:cubicBezTo>
                <a:cubicBezTo>
                  <a:pt x="5085" y="630031"/>
                  <a:pt x="18313" y="624842"/>
                  <a:pt x="13938" y="611257"/>
                </a:cubicBezTo>
                <a:cubicBezTo>
                  <a:pt x="23010" y="599213"/>
                  <a:pt x="19548" y="598502"/>
                  <a:pt x="16950" y="592841"/>
                </a:cubicBezTo>
                <a:cubicBezTo>
                  <a:pt x="16888" y="592573"/>
                  <a:pt x="16826" y="592303"/>
                  <a:pt x="16764" y="592034"/>
                </a:cubicBezTo>
                <a:lnTo>
                  <a:pt x="18062" y="590387"/>
                </a:lnTo>
                <a:lnTo>
                  <a:pt x="18662" y="586980"/>
                </a:lnTo>
                <a:cubicBezTo>
                  <a:pt x="18533" y="583880"/>
                  <a:pt x="18403" y="580781"/>
                  <a:pt x="18274" y="577681"/>
                </a:cubicBezTo>
                <a:cubicBezTo>
                  <a:pt x="18115" y="576515"/>
                  <a:pt x="17955" y="575348"/>
                  <a:pt x="17796" y="574183"/>
                </a:cubicBezTo>
                <a:cubicBezTo>
                  <a:pt x="17589" y="571773"/>
                  <a:pt x="17612" y="570172"/>
                  <a:pt x="17805" y="569065"/>
                </a:cubicBezTo>
                <a:lnTo>
                  <a:pt x="17912" y="568936"/>
                </a:lnTo>
                <a:cubicBezTo>
                  <a:pt x="17845" y="567338"/>
                  <a:pt x="29209" y="573362"/>
                  <a:pt x="29143" y="571763"/>
                </a:cubicBezTo>
                <a:cubicBezTo>
                  <a:pt x="28562" y="563674"/>
                  <a:pt x="16337" y="548181"/>
                  <a:pt x="15392" y="540689"/>
                </a:cubicBezTo>
                <a:cubicBezTo>
                  <a:pt x="21346" y="534352"/>
                  <a:pt x="14313" y="506665"/>
                  <a:pt x="25536" y="509696"/>
                </a:cubicBezTo>
                <a:cubicBezTo>
                  <a:pt x="24595" y="499588"/>
                  <a:pt x="19934" y="493475"/>
                  <a:pt x="27295" y="496878"/>
                </a:cubicBezTo>
                <a:cubicBezTo>
                  <a:pt x="27196" y="493551"/>
                  <a:pt x="27823" y="491500"/>
                  <a:pt x="28803" y="490032"/>
                </a:cubicBezTo>
                <a:lnTo>
                  <a:pt x="29265" y="489607"/>
                </a:lnTo>
                <a:cubicBezTo>
                  <a:pt x="28500" y="481587"/>
                  <a:pt x="25372" y="452075"/>
                  <a:pt x="24211" y="441905"/>
                </a:cubicBezTo>
                <a:cubicBezTo>
                  <a:pt x="23574" y="437467"/>
                  <a:pt x="22937" y="433030"/>
                  <a:pt x="22300" y="428592"/>
                </a:cubicBezTo>
                <a:lnTo>
                  <a:pt x="22699" y="427306"/>
                </a:lnTo>
                <a:lnTo>
                  <a:pt x="28219" y="418090"/>
                </a:lnTo>
                <a:cubicBezTo>
                  <a:pt x="27250" y="415121"/>
                  <a:pt x="18397" y="412494"/>
                  <a:pt x="16799" y="410365"/>
                </a:cubicBezTo>
                <a:cubicBezTo>
                  <a:pt x="25342" y="378983"/>
                  <a:pt x="17525" y="349373"/>
                  <a:pt x="19002" y="315310"/>
                </a:cubicBezTo>
                <a:cubicBezTo>
                  <a:pt x="15978" y="276813"/>
                  <a:pt x="16726" y="257569"/>
                  <a:pt x="14356" y="235298"/>
                </a:cubicBezTo>
                <a:cubicBezTo>
                  <a:pt x="14223" y="231626"/>
                  <a:pt x="13137" y="201873"/>
                  <a:pt x="17876" y="207989"/>
                </a:cubicBezTo>
                <a:cubicBezTo>
                  <a:pt x="17051" y="174826"/>
                  <a:pt x="20805" y="126304"/>
                  <a:pt x="19885" y="92237"/>
                </a:cubicBezTo>
                <a:cubicBezTo>
                  <a:pt x="31141" y="70340"/>
                  <a:pt x="10251" y="49317"/>
                  <a:pt x="12357" y="26606"/>
                </a:cubicBezTo>
                <a:cubicBezTo>
                  <a:pt x="7176" y="29713"/>
                  <a:pt x="8629" y="17064"/>
                  <a:pt x="9916" y="348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3951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ACAABC-3154-4EE7-BAA0-81CFD51CC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043" y="623244"/>
            <a:ext cx="11224591" cy="60325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040128-114E-4B2F-B5FB-C216B9737DD9}"/>
              </a:ext>
            </a:extLst>
          </p:cNvPr>
          <p:cNvSpPr txBox="1"/>
          <p:nvPr/>
        </p:nvSpPr>
        <p:spPr>
          <a:xfrm>
            <a:off x="4956313" y="192357"/>
            <a:ext cx="18685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highlight>
                  <a:srgbClr val="00FFFF"/>
                </a:highlight>
              </a:rPr>
              <a:t>SLIDE 10-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62329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AD8BD-D444-4291-90B9-C07E4097A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2286456"/>
          </a:xfrm>
        </p:spPr>
        <p:txBody>
          <a:bodyPr>
            <a:normAutofit/>
          </a:bodyPr>
          <a:lstStyle/>
          <a:p>
            <a:r>
              <a:rPr lang="en-GB" sz="3200" b="1" dirty="0"/>
              <a:t>The following slides are information to support your task 2 assignment write-up!</a:t>
            </a:r>
          </a:p>
        </p:txBody>
      </p:sp>
      <p:sp>
        <p:nvSpPr>
          <p:cNvPr id="21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8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IM">
            <a:extLst>
              <a:ext uri="{FF2B5EF4-FFF2-40B4-BE49-F238E27FC236}">
                <a16:creationId xmlns:a16="http://schemas.microsoft.com/office/drawing/2014/main" id="{E8CC29C1-70F3-43ED-9D6B-8032B1B55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45" b="535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A89F6-93B5-4864-88D2-50C001B26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2121763"/>
            <a:ext cx="6620505" cy="3773010"/>
          </a:xfrm>
        </p:spPr>
        <p:txBody>
          <a:bodyPr>
            <a:normAutofit/>
          </a:bodyPr>
          <a:lstStyle/>
          <a:p>
            <a:pPr marL="0" indent="0">
              <a:spcBef>
                <a:spcPts val="600"/>
              </a:spcBef>
              <a:spcAft>
                <a:spcPts val="1000"/>
              </a:spcAft>
              <a:buNone/>
            </a:pPr>
            <a:r>
              <a:rPr lang="en-GB" sz="2400" b="1" dirty="0">
                <a:effectLst/>
                <a:latin typeface="Tw Cen MT" panose="020B06020201040206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L03-Negotiate and plan learning, continuing professional development needs.</a:t>
            </a:r>
          </a:p>
          <a:p>
            <a:pPr marL="0" indent="0">
              <a:spcBef>
                <a:spcPts val="600"/>
              </a:spcBef>
              <a:spcAft>
                <a:spcPts val="1000"/>
              </a:spcAft>
              <a:buNone/>
            </a:pPr>
            <a:endParaRPr lang="en-GB" sz="2400" dirty="0">
              <a:effectLst/>
              <a:highlight>
                <a:srgbClr val="FFFF00"/>
              </a:highlight>
              <a:latin typeface="Tw Cen MT" panose="020B06020201040206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en-GB" sz="2400" b="1" i="1" dirty="0">
                <a:highlight>
                  <a:srgbClr val="FFFF00"/>
                </a:highlight>
                <a:latin typeface="Tw Cen MT" panose="020B0602020104020603" pitchFamily="34" charset="0"/>
              </a:rPr>
              <a:t>Task 2-</a:t>
            </a:r>
          </a:p>
          <a:p>
            <a:pPr marL="0" indent="0">
              <a:spcAft>
                <a:spcPts val="800"/>
              </a:spcAft>
              <a:buNone/>
            </a:pPr>
            <a:r>
              <a:rPr lang="en-GB" sz="2400" b="1" i="1" dirty="0">
                <a:effectLst/>
                <a:highlight>
                  <a:srgbClr val="FFFF00"/>
                </a:highlight>
                <a:latin typeface="Tw Cen MT" panose="020B0602020104020603" pitchFamily="34" charset="0"/>
                <a:ea typeface="Times New Roman" panose="02020603050405020304" pitchFamily="18" charset="0"/>
              </a:rPr>
              <a:t>Assignment breakdown</a:t>
            </a:r>
            <a:endParaRPr lang="en-GB" sz="2400" dirty="0">
              <a:effectLst/>
              <a:highlight>
                <a:srgbClr val="FFFF00"/>
              </a:highlight>
              <a:latin typeface="Tw Cen MT" panose="020B0602020104020603" pitchFamily="34" charset="0"/>
              <a:ea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400" dirty="0">
              <a:effectLst/>
              <a:latin typeface="Tw Cen MT" panose="020B0602020104020603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GB" sz="2400" dirty="0">
              <a:latin typeface="Tw Cen MT" panose="020B06020201040206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400" dirty="0">
              <a:effectLst/>
              <a:latin typeface="Tw Cen MT" panose="020B0602020104020603" pitchFamily="34" charset="0"/>
              <a:ea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400" b="1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>
              <a:latin typeface="Tw Cen MT" panose="020B0602020104020603" pitchFamily="34" charset="0"/>
            </a:endParaRPr>
          </a:p>
          <a:p>
            <a:endParaRPr lang="en-GB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D1148DD-0E9C-4D7C-A524-7BA032D78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/>
                </a:solidFill>
              </a:rPr>
              <a:t>Created by Tayo Alebiosu</a:t>
            </a:r>
          </a:p>
        </p:txBody>
      </p:sp>
    </p:spTree>
    <p:extLst>
      <p:ext uri="{BB962C8B-B14F-4D97-AF65-F5344CB8AC3E}">
        <p14:creationId xmlns:p14="http://schemas.microsoft.com/office/powerpoint/2010/main" val="12408086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952DD-C75C-4F90-9237-3B0A3AA85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6004" y="154109"/>
            <a:ext cx="6444173" cy="1498151"/>
          </a:xfrm>
        </p:spPr>
        <p:txBody>
          <a:bodyPr>
            <a:normAutofit/>
          </a:bodyPr>
          <a:lstStyle/>
          <a:p>
            <a:pPr algn="ctr"/>
            <a:r>
              <a:rPr lang="en-GB" sz="4100" i="0" dirty="0">
                <a:effectLst/>
                <a:highlight>
                  <a:srgbClr val="FFFF00"/>
                </a:highlight>
                <a:latin typeface="Tw Cen MT" panose="020B0602020104020603" pitchFamily="34" charset="0"/>
              </a:rPr>
              <a:t>Models of</a:t>
            </a:r>
            <a:r>
              <a:rPr lang="en-GB" sz="4100" dirty="0">
                <a:highlight>
                  <a:srgbClr val="FFFF00"/>
                </a:highlight>
                <a:latin typeface="Tw Cen MT" panose="020B0602020104020603" pitchFamily="34" charset="0"/>
              </a:rPr>
              <a:t> organizational structure</a:t>
            </a:r>
          </a:p>
        </p:txBody>
      </p:sp>
      <p:pic>
        <p:nvPicPr>
          <p:cNvPr id="5" name="Picture 4" descr="3D box skeletons">
            <a:extLst>
              <a:ext uri="{FF2B5EF4-FFF2-40B4-BE49-F238E27FC236}">
                <a16:creationId xmlns:a16="http://schemas.microsoft.com/office/drawing/2014/main" id="{D8B1A932-6E2C-48F4-8F93-E92217D967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49" r="18516" b="-1"/>
          <a:stretch/>
        </p:blipFill>
        <p:spPr>
          <a:xfrm>
            <a:off x="21" y="10"/>
            <a:ext cx="438910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78EAD-5E66-461A-9BA3-6D24BF00CF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0746" y="1806369"/>
            <a:ext cx="6625308" cy="4413456"/>
          </a:xfrm>
        </p:spPr>
        <p:txBody>
          <a:bodyPr>
            <a:noAutofit/>
          </a:bodyPr>
          <a:lstStyle/>
          <a:p>
            <a:r>
              <a:rPr lang="en-GB" sz="3200" dirty="0"/>
              <a:t>Hierarchical org structure</a:t>
            </a:r>
          </a:p>
          <a:p>
            <a:r>
              <a:rPr lang="en-GB" sz="3200" dirty="0"/>
              <a:t>Functional org structure</a:t>
            </a:r>
          </a:p>
          <a:p>
            <a:r>
              <a:rPr lang="en-GB" sz="3200" dirty="0"/>
              <a:t>Horizontal or flat org structure</a:t>
            </a:r>
          </a:p>
          <a:p>
            <a:r>
              <a:rPr lang="en-GB" sz="3200" dirty="0"/>
              <a:t>Divisional org structures (market-based, product-based, geographic)</a:t>
            </a:r>
          </a:p>
          <a:p>
            <a:r>
              <a:rPr lang="en-GB" sz="3200" dirty="0"/>
              <a:t>Matrix org structure</a:t>
            </a:r>
          </a:p>
          <a:p>
            <a:r>
              <a:rPr lang="en-GB" sz="3200" dirty="0"/>
              <a:t>Team-based org structure</a:t>
            </a:r>
          </a:p>
          <a:p>
            <a:r>
              <a:rPr lang="en-GB" sz="3200" dirty="0"/>
              <a:t>Network org structure.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29CA5C-EB29-4479-9411-AB34BFA73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Created by Tayo Alebiosu</a:t>
            </a:r>
          </a:p>
        </p:txBody>
      </p:sp>
    </p:spTree>
    <p:extLst>
      <p:ext uri="{BB962C8B-B14F-4D97-AF65-F5344CB8AC3E}">
        <p14:creationId xmlns:p14="http://schemas.microsoft.com/office/powerpoint/2010/main" val="4976187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ED9029-64A6-4BAE-BA25-DC2A13D43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34" y="0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FABACF-DDBE-415C-8EE1-F7DD68C63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E17A99-1553-4633-ADFB-5CCDCF80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2F66A-AE04-4312-B881-8C2D24D21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516835"/>
            <a:ext cx="7030441" cy="5582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400" b="1" i="0" dirty="0">
              <a:solidFill>
                <a:srgbClr val="FFFFFF"/>
              </a:solidFill>
              <a:effectLst/>
              <a:latin typeface="Lato"/>
            </a:endParaRPr>
          </a:p>
          <a:p>
            <a:pPr marL="0" indent="0">
              <a:buNone/>
            </a:pPr>
            <a:r>
              <a:rPr lang="en-GB" sz="2400" b="1" i="0" dirty="0">
                <a:solidFill>
                  <a:schemeClr val="bg1"/>
                </a:solidFill>
                <a:effectLst/>
                <a:highlight>
                  <a:srgbClr val="FFFF00"/>
                </a:highlight>
                <a:latin typeface="Lato"/>
              </a:rPr>
              <a:t>Categories</a:t>
            </a:r>
            <a:endParaRPr lang="en-GB" sz="2400" b="0" i="0" dirty="0">
              <a:solidFill>
                <a:schemeClr val="bg1"/>
              </a:solidFill>
              <a:effectLst/>
              <a:highlight>
                <a:srgbClr val="FFFF00"/>
              </a:highlight>
              <a:latin typeface="Lato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chemeClr val="bg1"/>
                </a:solidFill>
                <a:effectLst/>
                <a:latin typeface="Lato"/>
              </a:rPr>
              <a:t>Work-based learning</a:t>
            </a:r>
            <a:r>
              <a:rPr lang="en-GB" sz="2400" dirty="0">
                <a:solidFill>
                  <a:srgbClr val="FFFFFF"/>
                </a:solidFill>
                <a:latin typeface="Lato"/>
              </a:rPr>
              <a:t>- </a:t>
            </a:r>
            <a:r>
              <a:rPr lang="en-GB" sz="2400" b="0" i="0" dirty="0">
                <a:solidFill>
                  <a:srgbClr val="FFFFFF"/>
                </a:solidFill>
                <a:effectLst/>
                <a:latin typeface="Lato"/>
              </a:rPr>
              <a:t>For example, reflecting on experiences at work, considering feedback from service users or being a member of a committee.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chemeClr val="bg1"/>
                </a:solidFill>
                <a:effectLst/>
                <a:highlight>
                  <a:srgbClr val="FFFF00"/>
                </a:highlight>
                <a:latin typeface="Lato"/>
              </a:rPr>
              <a:t>Professional activity</a:t>
            </a:r>
            <a:r>
              <a:rPr lang="en-GB" sz="2400" dirty="0">
                <a:solidFill>
                  <a:schemeClr val="bg1"/>
                </a:solidFill>
                <a:highlight>
                  <a:srgbClr val="FFFF00"/>
                </a:highlight>
                <a:latin typeface="Lato"/>
              </a:rPr>
              <a:t>- </a:t>
            </a:r>
            <a:r>
              <a:rPr lang="en-GB" sz="2400" b="0" i="0" dirty="0">
                <a:solidFill>
                  <a:srgbClr val="FFFFFF"/>
                </a:solidFill>
                <a:effectLst/>
                <a:latin typeface="Lato"/>
              </a:rPr>
              <a:t>For example, being involved in a professional body or giving a presentation at a conference.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chemeClr val="bg1"/>
                </a:solidFill>
                <a:effectLst/>
                <a:highlight>
                  <a:srgbClr val="FFFF00"/>
                </a:highlight>
                <a:latin typeface="Lato"/>
              </a:rPr>
              <a:t>Formal education</a:t>
            </a:r>
            <a:r>
              <a:rPr lang="en-GB" sz="2400" dirty="0">
                <a:solidFill>
                  <a:schemeClr val="bg1"/>
                </a:solidFill>
                <a:highlight>
                  <a:srgbClr val="FFFF00"/>
                </a:highlight>
                <a:latin typeface="Lato"/>
              </a:rPr>
              <a:t>- </a:t>
            </a:r>
            <a:r>
              <a:rPr lang="en-GB" sz="2400" b="0" i="0" dirty="0">
                <a:solidFill>
                  <a:srgbClr val="FFFFFF"/>
                </a:solidFill>
                <a:effectLst/>
                <a:latin typeface="Lato"/>
              </a:rPr>
              <a:t>For example, going on formal courses or carrying out research.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chemeClr val="bg1"/>
                </a:solidFill>
                <a:effectLst/>
                <a:highlight>
                  <a:srgbClr val="FFFF00"/>
                </a:highlight>
                <a:latin typeface="Lato"/>
              </a:rPr>
              <a:t>Self-directed learning- </a:t>
            </a:r>
            <a:r>
              <a:rPr lang="en-GB" sz="2400" b="0" i="0" dirty="0">
                <a:solidFill>
                  <a:srgbClr val="FFFFFF"/>
                </a:solidFill>
                <a:effectLst/>
                <a:highlight>
                  <a:srgbClr val="FFFF00"/>
                </a:highlight>
                <a:latin typeface="Lato"/>
              </a:rPr>
              <a:t> </a:t>
            </a:r>
            <a:r>
              <a:rPr lang="en-GB" sz="2400" b="0" i="0" dirty="0">
                <a:solidFill>
                  <a:srgbClr val="FFFFFF"/>
                </a:solidFill>
                <a:effectLst/>
                <a:latin typeface="Lato"/>
              </a:rPr>
              <a:t>For example, reading articles or books.</a:t>
            </a:r>
          </a:p>
          <a:p>
            <a:endParaRPr lang="en-GB" sz="1400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FC810-109D-43BA-BD3D-82646F817008}"/>
              </a:ext>
            </a:extLst>
          </p:cNvPr>
          <p:cNvSpPr txBox="1"/>
          <p:nvPr/>
        </p:nvSpPr>
        <p:spPr>
          <a:xfrm>
            <a:off x="17834" y="1230766"/>
            <a:ext cx="495819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8" algn="ctr"/>
            <a:endParaRPr lang="en-GB" sz="2400" b="0" i="0" dirty="0">
              <a:solidFill>
                <a:srgbClr val="FFFFFF"/>
              </a:solidFill>
              <a:effectLst/>
              <a:latin typeface="Lato"/>
            </a:endParaRPr>
          </a:p>
          <a:p>
            <a:pPr marL="0" indent="0" algn="ctr">
              <a:buNone/>
            </a:pPr>
            <a:r>
              <a:rPr lang="en-GB" sz="2400" b="1" i="0" dirty="0">
                <a:solidFill>
                  <a:srgbClr val="FFFFFF"/>
                </a:solidFill>
                <a:effectLst/>
                <a:latin typeface="Lato"/>
              </a:rPr>
              <a:t>Several different types of learning count as CPD activities</a:t>
            </a:r>
          </a:p>
          <a:p>
            <a:pPr marL="0" indent="0">
              <a:buNone/>
            </a:pPr>
            <a:endParaRPr lang="en-GB" sz="2400" b="1" dirty="0">
              <a:solidFill>
                <a:srgbClr val="FFFFFF"/>
              </a:solidFill>
              <a:latin typeface="Lato"/>
            </a:endParaRPr>
          </a:p>
          <a:p>
            <a:pPr marL="0" indent="0">
              <a:buNone/>
            </a:pPr>
            <a:endParaRPr lang="en-GB" sz="2400" b="1" i="0" dirty="0">
              <a:solidFill>
                <a:srgbClr val="FFFFFF"/>
              </a:solidFill>
              <a:effectLst/>
              <a:latin typeface="Lato"/>
            </a:endParaRPr>
          </a:p>
          <a:p>
            <a:r>
              <a:rPr lang="en-GB" sz="2400" b="0" i="0" dirty="0">
                <a:solidFill>
                  <a:srgbClr val="FFFFFF"/>
                </a:solidFill>
                <a:effectLst/>
                <a:latin typeface="Lato"/>
              </a:rPr>
              <a:t>Any activity from which you learn or develop professionally can be considered eligible for CPD, though you should ensure that these complement your practice and enhance the service you provide.</a:t>
            </a:r>
          </a:p>
        </p:txBody>
      </p:sp>
    </p:spTree>
    <p:extLst>
      <p:ext uri="{BB962C8B-B14F-4D97-AF65-F5344CB8AC3E}">
        <p14:creationId xmlns:p14="http://schemas.microsoft.com/office/powerpoint/2010/main" val="3866542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718FC6-8B5C-4F4D-9170-941F459E8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GB" sz="3200" dirty="0">
                <a:solidFill>
                  <a:srgbClr val="FFFFFF"/>
                </a:solidFill>
              </a:rPr>
              <a:t>Activities that leads to CPD in healthcare sector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49694-9F39-42EB-8749-BB4723C7C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50112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900" b="0" i="0" dirty="0">
                <a:effectLst/>
                <a:latin typeface="Lato"/>
              </a:rPr>
              <a:t>Reflective practice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 dirty="0">
                <a:effectLst/>
                <a:latin typeface="Lato"/>
              </a:rPr>
              <a:t>Audit of service users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 dirty="0">
                <a:effectLst/>
                <a:latin typeface="Lato"/>
              </a:rPr>
              <a:t>Coaching from others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 dirty="0">
                <a:effectLst/>
                <a:latin typeface="Lato"/>
              </a:rPr>
              <a:t>Discussions with colleagues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 dirty="0">
                <a:effectLst/>
                <a:latin typeface="Lato"/>
              </a:rPr>
              <a:t>Peer review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 dirty="0">
                <a:effectLst/>
                <a:latin typeface="Lato"/>
              </a:rPr>
              <a:t>Work shadowing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 dirty="0">
                <a:effectLst/>
                <a:latin typeface="Lato"/>
              </a:rPr>
              <a:t>Secondments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 dirty="0">
                <a:effectLst/>
                <a:latin typeface="Lato"/>
              </a:rPr>
              <a:t>Job rotation</a:t>
            </a:r>
          </a:p>
          <a:p>
            <a:r>
              <a:rPr lang="en-GB" sz="1900" b="0" i="0" dirty="0">
                <a:effectLst/>
                <a:latin typeface="Tw Cen MT" panose="020B0602020104020603" pitchFamily="34" charset="0"/>
              </a:rPr>
              <a:t>Receiving or providing supervision.</a:t>
            </a:r>
          </a:p>
          <a:p>
            <a:r>
              <a:rPr lang="en-GB" sz="1900" b="0" i="0" dirty="0">
                <a:effectLst/>
                <a:latin typeface="Tw Cen MT" panose="020B0602020104020603" pitchFamily="34" charset="0"/>
              </a:rPr>
              <a:t>Audit</a:t>
            </a:r>
          </a:p>
          <a:p>
            <a:r>
              <a:rPr lang="en-GB" sz="1900" dirty="0">
                <a:latin typeface="Tw Cen MT" panose="020B0602020104020603" pitchFamily="34" charset="0"/>
              </a:rPr>
              <a:t>Appraisal section</a:t>
            </a:r>
            <a:endParaRPr lang="en-GB" sz="1900" b="0" i="0" dirty="0">
              <a:effectLst/>
              <a:latin typeface="Tw Cen MT" panose="020B06020201040206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GB" sz="1900" b="0" i="0" dirty="0">
              <a:effectLst/>
              <a:latin typeface="Lato"/>
            </a:endParaRPr>
          </a:p>
          <a:p>
            <a:endParaRPr lang="en-GB" sz="19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C0ADDF-CFC3-47AE-AE59-2E9B2D24D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r>
              <a:rPr lang="en-GB" sz="1900" b="0" i="0">
                <a:effectLst/>
                <a:latin typeface="Tw Cen MT" panose="020B0602020104020603" pitchFamily="34" charset="0"/>
              </a:rPr>
              <a:t>Shadowing a colleague or other professional.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Significant analysis of events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Project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Filling in self-assessment questionnaires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Gaining and learning from experience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Involvement in the wider, profession-related work of your employer (for example, being a representative on a committee)</a:t>
            </a:r>
          </a:p>
          <a:p>
            <a:endParaRPr lang="en-GB" sz="1900"/>
          </a:p>
        </p:txBody>
      </p:sp>
    </p:spTree>
    <p:extLst>
      <p:ext uri="{BB962C8B-B14F-4D97-AF65-F5344CB8AC3E}">
        <p14:creationId xmlns:p14="http://schemas.microsoft.com/office/powerpoint/2010/main" val="4104941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994FFF-B6CD-469E-A943-574EDB42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GB" sz="3200" b="1">
                <a:solidFill>
                  <a:srgbClr val="FFFFFF"/>
                </a:solidFill>
                <a:latin typeface="Tw Cen MT" panose="020B0602020104020603" pitchFamily="34" charset="0"/>
              </a:rPr>
              <a:t>Possible strengths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9A40E-23EB-40B9-9EFE-72A604046D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06957" y="530087"/>
            <a:ext cx="3662699" cy="5579707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Communication skills 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Empathy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Attention to details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 solving skills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Willingness to learn 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Critical thinking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 management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Leadership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Flexibility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Endurance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Open-Mindedness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Physical endurance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Quick Response</a:t>
            </a:r>
          </a:p>
          <a:p>
            <a:endParaRPr lang="en-GB" sz="13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9BE295-B6BB-4323-A410-F382E2A34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69656" y="530087"/>
            <a:ext cx="3741997" cy="5579707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Respectfulness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Versatility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Physical stamina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Assertiveness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Reliability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Organisational skills 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Neatness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Ability to Prioritize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Compassion 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Ethics</a:t>
            </a:r>
          </a:p>
          <a:p>
            <a:pPr>
              <a:spcAft>
                <a:spcPts val="800"/>
              </a:spcAft>
            </a:pPr>
            <a:r>
              <a:rPr lang="en-GB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Ability to Delegate</a:t>
            </a:r>
          </a:p>
          <a:p>
            <a:pPr>
              <a:spcAft>
                <a:spcPts val="800"/>
              </a:spcAft>
            </a:pPr>
            <a:r>
              <a:rPr lang="en-GB" sz="1050" b="1" i="0" dirty="0">
                <a:effectLst/>
                <a:latin typeface="Droid Sans"/>
              </a:rPr>
              <a:t> Interpersonal Skills</a:t>
            </a:r>
          </a:p>
          <a:p>
            <a:pPr>
              <a:spcAft>
                <a:spcPts val="800"/>
              </a:spcAft>
            </a:pPr>
            <a:r>
              <a:rPr lang="en-GB" sz="1050" b="1" dirty="0">
                <a:latin typeface="Droid Sans"/>
                <a:ea typeface="Calibri" panose="020F0502020204030204" pitchFamily="34" charset="0"/>
                <a:cs typeface="Times New Roman" panose="02020603050405020304" pitchFamily="18" charset="0"/>
              </a:rPr>
              <a:t>Respect </a:t>
            </a:r>
            <a:endParaRPr lang="en-GB" sz="13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1300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1602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5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3" name="Rectangle 17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994FFF-B6CD-469E-A943-574EDB42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GB" sz="3200" b="1" dirty="0">
                <a:solidFill>
                  <a:srgbClr val="FFFFFF"/>
                </a:solidFill>
                <a:latin typeface="Tw Cen MT" panose="020B0602020104020603" pitchFamily="34" charset="0"/>
              </a:rPr>
              <a:t>Possible weaknesses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9A40E-23EB-40B9-9EFE-72A604046D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11120" y="384313"/>
            <a:ext cx="3758536" cy="5725481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GB" sz="1400" dirty="0">
                <a:latin typeface="Tw Cen MT" panose="020B0602020104020603" pitchFamily="34" charset="0"/>
              </a:rPr>
            </a:br>
            <a:endParaRPr lang="en-GB" sz="1400" dirty="0">
              <a:latin typeface="Tw Cen MT" panose="020B0602020104020603" pitchFamily="34" charset="0"/>
            </a:endParaRPr>
          </a:p>
          <a:p>
            <a:r>
              <a:rPr lang="en-GB" sz="1800" dirty="0">
                <a:latin typeface="Tw Cen MT" panose="020B0602020104020603" pitchFamily="34" charset="0"/>
              </a:rPr>
              <a:t>Goal-setting.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Communication.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Collaboration. ... Enhance communication skills.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Listen to your mentor.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Upgrade your skills.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Listening.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Conflict resolution.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Adaptability.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Organization.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Accepting constructive feedback.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Work well on a team.</a:t>
            </a:r>
          </a:p>
          <a:p>
            <a:endParaRPr lang="en-GB" sz="1800" dirty="0">
              <a:latin typeface="Tw Cen MT" panose="020B0602020104020603" pitchFamily="34" charset="0"/>
            </a:endParaRPr>
          </a:p>
          <a:p>
            <a:endParaRPr lang="en-GB" sz="1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9BE295-B6BB-4323-A410-F382E2A34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37658" y="748206"/>
            <a:ext cx="3421957" cy="5122507"/>
          </a:xfrm>
        </p:spPr>
        <p:txBody>
          <a:bodyPr>
            <a:noAutofit/>
          </a:bodyPr>
          <a:lstStyle/>
          <a:p>
            <a:r>
              <a:rPr lang="en-GB" sz="1800" dirty="0">
                <a:latin typeface="Tw Cen MT" panose="020B0602020104020603" pitchFamily="34" charset="0"/>
              </a:rPr>
              <a:t>Communication skills (listening, speaking and writing)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Analytical and research skills.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Flexibility/adaptability.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Interpersonal abilities.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Ability to make decisions and solve problems.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Ability to plan, organise and prioritise work.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Ability to wear multiple hats.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Leadership/management skills.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Complete a professional certificate or degree. </a:t>
            </a:r>
          </a:p>
          <a:p>
            <a:r>
              <a:rPr lang="en-GB" sz="1800" dirty="0">
                <a:latin typeface="Tw Cen MT" panose="020B0602020104020603" pitchFamily="34" charset="0"/>
              </a:rPr>
              <a:t>I sometimes lack confidence. </a:t>
            </a:r>
          </a:p>
          <a:p>
            <a:endParaRPr lang="en-GB" sz="1800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064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F0BCCC-41D8-4B76-82DF-476C3F529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GB" sz="3200" b="1" i="0" dirty="0">
                <a:solidFill>
                  <a:srgbClr val="FFFFFF"/>
                </a:solidFill>
                <a:effectLst/>
                <a:highlight>
                  <a:srgbClr val="0000FF"/>
                </a:highlight>
                <a:latin typeface="Candara" panose="020E0502030303020204" pitchFamily="34" charset="0"/>
              </a:rPr>
              <a:t>Types of CPD learning Activity: </a:t>
            </a:r>
            <a:br>
              <a:rPr lang="en-GB" sz="3200" b="0" i="0" dirty="0">
                <a:solidFill>
                  <a:srgbClr val="FFFFFF"/>
                </a:solidFill>
                <a:effectLst/>
                <a:highlight>
                  <a:srgbClr val="0000FF"/>
                </a:highlight>
                <a:latin typeface="Georgia" panose="02040502050405020303" pitchFamily="18" charset="0"/>
              </a:rPr>
            </a:br>
            <a:endParaRPr lang="en-GB" sz="3200" dirty="0">
              <a:solidFill>
                <a:srgbClr val="FFFFFF"/>
              </a:solidFill>
              <a:highlight>
                <a:srgbClr val="0000FF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B4DF9-1E74-4E5D-9E7E-85ED7866FB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11120" y="464235"/>
            <a:ext cx="3758536" cy="56455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Attending courses and lectures.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In-house team training.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Study 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Educational parts of professional meetings.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Online learning or multimedia learning.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Private study.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Reading journals.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Distance learning.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Staff training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Audit and peer review.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Educational workshops at conferences.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Clinical refresher experience.</a:t>
            </a:r>
          </a:p>
          <a:p>
            <a:endParaRPr lang="en-GB" sz="1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762C8-D6C9-432D-86BF-29FCF11ED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69656" y="618979"/>
            <a:ext cx="3741997" cy="549081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600" b="0" i="0" dirty="0">
                <a:effectLst/>
                <a:latin typeface="Tw Cen MT" panose="020B0602020104020603" pitchFamily="34" charset="0"/>
              </a:rPr>
              <a:t>Shadowing a colleague or other </a:t>
            </a:r>
            <a:r>
              <a:rPr lang="en-GB" sz="2000" b="0" i="0" dirty="0">
                <a:effectLst/>
                <a:latin typeface="Tw Cen MT" panose="020B0602020104020603" pitchFamily="34" charset="0"/>
              </a:rPr>
              <a:t>professional.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Receiving or providing clinical supervision.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Mentoring (either being a mentor or receiving mentoring).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Learning journeys, such as visiting a centre of excellence.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Completing a reflective diary.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Action learning 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Research activity.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Preparing and presenting papers/articles.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Tw Cen MT" panose="020B0602020104020603" pitchFamily="34" charset="0"/>
              </a:rPr>
              <a:t>Time spent developing or updating a personal development plan.</a:t>
            </a:r>
          </a:p>
          <a:p>
            <a:endParaRPr lang="en-GB" sz="16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6114F-794D-4D20-ADB1-61DC2DC00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47698" y="6356350"/>
            <a:ext cx="5687683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GB" sz="1050"/>
              <a:t>Created by Tayo Alebiosu</a:t>
            </a:r>
          </a:p>
        </p:txBody>
      </p:sp>
    </p:spTree>
    <p:extLst>
      <p:ext uri="{BB962C8B-B14F-4D97-AF65-F5344CB8AC3E}">
        <p14:creationId xmlns:p14="http://schemas.microsoft.com/office/powerpoint/2010/main" val="12040436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FE71FC-2B90-437E-921E-B11EBAEEF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GB" sz="3600" b="1" dirty="0">
                <a:solidFill>
                  <a:srgbClr val="FFFFFF"/>
                </a:solidFill>
              </a:rPr>
              <a:t>Work 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B3A1C-403E-474D-AE75-DD7B7A357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50112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Learning by doing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Case studies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Reflective practice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Audit of service users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Coaching from others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Discussions with colleagues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Peer review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Work shadowing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Secondments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Job rotation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b="0" i="0">
                <a:effectLst/>
                <a:latin typeface="Lato"/>
              </a:rPr>
              <a:t>Journal club</a:t>
            </a:r>
          </a:p>
          <a:p>
            <a:endParaRPr lang="en-GB" sz="19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16B91A-A192-4B49-9AC0-C1F69628B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700" b="0" i="0">
                <a:effectLst/>
                <a:latin typeface="Lato"/>
              </a:rPr>
              <a:t>In-service training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700" b="0" i="0">
                <a:effectLst/>
                <a:latin typeface="Lato"/>
              </a:rPr>
              <a:t>Supervising staff or students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700" b="0" i="0">
                <a:effectLst/>
                <a:latin typeface="Lato"/>
              </a:rPr>
              <a:t>Expanding your role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700" b="0" i="0">
                <a:effectLst/>
                <a:latin typeface="Lato"/>
              </a:rPr>
              <a:t>Significant analysis of events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700" b="0" i="0">
                <a:effectLst/>
                <a:latin typeface="Lato"/>
              </a:rPr>
              <a:t>Project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700" b="0" i="0">
                <a:effectLst/>
                <a:latin typeface="Lato"/>
              </a:rPr>
              <a:t>Filling in self-assessment questionnaires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700" b="0" i="0">
                <a:effectLst/>
                <a:latin typeface="Lato"/>
              </a:rPr>
              <a:t>Gaining and learning from experience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700" b="0" i="0">
                <a:effectLst/>
                <a:latin typeface="Lato"/>
              </a:rPr>
              <a:t>Involvement in the wider, profession-related work of your employer (for example, being a representative on a committee)</a:t>
            </a:r>
          </a:p>
          <a:p>
            <a:endParaRPr lang="en-GB" sz="1700"/>
          </a:p>
        </p:txBody>
      </p:sp>
    </p:spTree>
    <p:extLst>
      <p:ext uri="{BB962C8B-B14F-4D97-AF65-F5344CB8AC3E}">
        <p14:creationId xmlns:p14="http://schemas.microsoft.com/office/powerpoint/2010/main" val="26570128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0F24D38-B79E-44B4-830E-043F45D9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A7E1A5-50C9-4C46-B3F2-5EF35F560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0742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rgbClr val="FFFFFF"/>
                </a:solidFill>
              </a:rPr>
              <a:t>Professional Activities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469874-256B-45B3-A79C-7591B4BA1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BA982-9FB8-4DD2-A769-1DFC0047C2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6345"/>
            <a:ext cx="5097780" cy="391061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200" b="0" i="0">
                <a:solidFill>
                  <a:srgbClr val="FFFFFF"/>
                </a:solidFill>
                <a:effectLst/>
                <a:latin typeface="Lato"/>
              </a:rPr>
              <a:t>Lecturing or teaching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200" b="0" i="0">
                <a:solidFill>
                  <a:srgbClr val="FFFFFF"/>
                </a:solidFill>
                <a:effectLst/>
                <a:latin typeface="Lato"/>
              </a:rPr>
              <a:t>Mentoring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200" b="0" i="0">
                <a:solidFill>
                  <a:srgbClr val="FFFFFF"/>
                </a:solidFill>
                <a:effectLst/>
                <a:latin typeface="Lato"/>
              </a:rPr>
              <a:t>Being an examiner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200" b="0" i="0">
                <a:solidFill>
                  <a:srgbClr val="FFFFFF"/>
                </a:solidFill>
                <a:effectLst/>
                <a:latin typeface="Lato"/>
              </a:rPr>
              <a:t>Being a tutor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200" b="0" i="0">
                <a:solidFill>
                  <a:srgbClr val="FFFFFF"/>
                </a:solidFill>
                <a:effectLst/>
                <a:latin typeface="Lato"/>
              </a:rPr>
              <a:t>Involvement in a professional body, specialist-interest group or other groups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200" b="0" i="0">
                <a:solidFill>
                  <a:srgbClr val="FFFFFF"/>
                </a:solidFill>
                <a:effectLst/>
                <a:latin typeface="Lato"/>
              </a:rPr>
              <a:t>Maintaining or developing specialist skills (for example, musical skills)</a:t>
            </a:r>
          </a:p>
          <a:p>
            <a:endParaRPr lang="en-GB" sz="220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9F51C2-A003-4860-8D0D-BA7E644E7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020" y="2266345"/>
            <a:ext cx="5097780" cy="391061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>
                <a:solidFill>
                  <a:srgbClr val="FFFFFF"/>
                </a:solidFill>
                <a:effectLst/>
                <a:latin typeface="Lato"/>
              </a:rPr>
              <a:t>Giving presentations at conferences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>
                <a:solidFill>
                  <a:srgbClr val="FFFFFF"/>
                </a:solidFill>
                <a:effectLst/>
                <a:latin typeface="Lato"/>
              </a:rPr>
              <a:t>Organising journal clubs or other specialist groups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>
                <a:solidFill>
                  <a:srgbClr val="FFFFFF"/>
                </a:solidFill>
                <a:effectLst/>
                <a:latin typeface="Lato"/>
              </a:rPr>
              <a:t>Organising accredited courses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>
                <a:solidFill>
                  <a:srgbClr val="FFFFFF"/>
                </a:solidFill>
                <a:effectLst/>
                <a:latin typeface="Lato"/>
              </a:rPr>
              <a:t>Being an expert witness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>
                <a:solidFill>
                  <a:srgbClr val="FFFFFF"/>
                </a:solidFill>
                <a:effectLst/>
                <a:latin typeface="Lato"/>
              </a:rPr>
              <a:t>Supervising research or students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>
                <a:solidFill>
                  <a:srgbClr val="FFFFFF"/>
                </a:solidFill>
                <a:effectLst/>
                <a:latin typeface="Lato"/>
              </a:rPr>
              <a:t>Being a national assessor</a:t>
            </a:r>
          </a:p>
          <a:p>
            <a:endParaRPr lang="en-GB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2764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ED9029-64A6-4BAE-BA25-DC2A13D43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34" y="0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FABACF-DDBE-415C-8EE1-F7DD68C63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E17A99-1553-4633-ADFB-5CCDCF80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EDF0-2F30-44B3-B8EC-4B961EA80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173" y="1608667"/>
            <a:ext cx="2556390" cy="4491015"/>
          </a:xfrm>
        </p:spPr>
        <p:txBody>
          <a:bodyPr anchor="t">
            <a:normAutofit/>
          </a:bodyPr>
          <a:lstStyle/>
          <a:p>
            <a:pPr algn="r"/>
            <a:r>
              <a:rPr lang="en-GB" sz="3200">
                <a:solidFill>
                  <a:srgbClr val="FFFFFF"/>
                </a:solidFill>
              </a:rPr>
              <a:t>Formal Education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163F0-4E38-42FA-9EA0-948D5A47AD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1608667"/>
            <a:ext cx="6291241" cy="449101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FFFFFF"/>
                </a:solidFill>
                <a:effectLst/>
                <a:latin typeface="Lato"/>
              </a:rPr>
              <a:t>Courses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FFFFFF"/>
                </a:solidFill>
                <a:effectLst/>
                <a:latin typeface="Lato"/>
              </a:rPr>
              <a:t>Further education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FFFFFF"/>
                </a:solidFill>
                <a:effectLst/>
                <a:latin typeface="Lato"/>
              </a:rPr>
              <a:t>Research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FFFFFF"/>
                </a:solidFill>
                <a:effectLst/>
                <a:latin typeface="Lato"/>
              </a:rPr>
              <a:t>Attending conferences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FFFFFF"/>
                </a:solidFill>
                <a:effectLst/>
                <a:latin typeface="Lato"/>
              </a:rPr>
              <a:t>Writing articles or papers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FFFFFF"/>
                </a:solidFill>
                <a:effectLst/>
                <a:latin typeface="Lato"/>
              </a:rPr>
              <a:t>Going to seminars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FFFFFF"/>
                </a:solidFill>
                <a:effectLst/>
                <a:latin typeface="Lato"/>
              </a:rPr>
              <a:t>Distance or online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FFFFFF"/>
                </a:solidFill>
                <a:effectLst/>
                <a:latin typeface="Lato"/>
              </a:rPr>
              <a:t>Planning or running a course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>
                <a:solidFill>
                  <a:srgbClr val="FFFFFF"/>
                </a:solidFill>
                <a:effectLst/>
                <a:latin typeface="Lato"/>
              </a:rPr>
              <a:t>Going on courses accredited by a professional body</a:t>
            </a:r>
          </a:p>
          <a:p>
            <a:endParaRPr lang="en-GB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098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ED9029-64A6-4BAE-BA25-DC2A13D43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34" y="0"/>
            <a:ext cx="12192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FABACF-DDBE-415C-8EE1-F7DD68C63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E17A99-1553-4633-ADFB-5CCDCF80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2B33D-3D4E-4183-905E-95A3B9311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1608667"/>
            <a:ext cx="6291241" cy="44910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chemeClr val="bg1"/>
                </a:solidFill>
                <a:highlight>
                  <a:srgbClr val="FFFF00"/>
                </a:highlight>
              </a:rPr>
              <a:t>Self-directed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FFFFFF"/>
                </a:solidFill>
                <a:effectLst/>
                <a:latin typeface="Lato"/>
              </a:rPr>
              <a:t>Reading journals or articles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FFFFFF"/>
                </a:solidFill>
                <a:effectLst/>
                <a:latin typeface="Lato"/>
              </a:rPr>
              <a:t>Reviewing books or articles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FFFFFF"/>
                </a:solidFill>
                <a:effectLst/>
                <a:latin typeface="Lato"/>
              </a:rPr>
              <a:t>Keeping a file of your progress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FFFFFF"/>
                </a:solidFill>
                <a:effectLst/>
                <a:latin typeface="Lato"/>
              </a:rPr>
              <a:t>Updating your knowledge through the internet or TV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000" dirty="0">
              <a:solidFill>
                <a:srgbClr val="FFFFFF"/>
              </a:solidFill>
              <a:latin typeface="Lato"/>
            </a:endParaRPr>
          </a:p>
          <a:p>
            <a:pPr marL="0" indent="0">
              <a:buNone/>
            </a:pPr>
            <a:r>
              <a:rPr lang="en-GB" sz="2000" b="0" i="0" dirty="0">
                <a:solidFill>
                  <a:schemeClr val="bg1"/>
                </a:solidFill>
                <a:effectLst/>
                <a:highlight>
                  <a:srgbClr val="FFFF00"/>
                </a:highlight>
                <a:latin typeface="Lato"/>
              </a:rPr>
              <a:t>Other</a:t>
            </a:r>
          </a:p>
          <a:p>
            <a:r>
              <a:rPr lang="en-GB" sz="2000" b="0" i="0" dirty="0">
                <a:solidFill>
                  <a:srgbClr val="FFFFFF"/>
                </a:solidFill>
                <a:effectLst/>
                <a:latin typeface="Lato"/>
              </a:rPr>
              <a:t>Relevant public service or voluntary work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000" b="0" i="0" dirty="0">
              <a:solidFill>
                <a:srgbClr val="FFFFFF"/>
              </a:solidFill>
              <a:effectLst/>
              <a:latin typeface="Lato"/>
            </a:endParaRPr>
          </a:p>
          <a:p>
            <a:endParaRPr lang="en-GB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09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76D912-2316-4D0D-AB35-78E4C9729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44789"/>
            <a:ext cx="10905066" cy="55684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05103-FAE6-4818-B715-E8D85C574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Created by Tayo Alebiosu</a:t>
            </a:r>
          </a:p>
        </p:txBody>
      </p:sp>
    </p:spTree>
    <p:extLst>
      <p:ext uri="{BB962C8B-B14F-4D97-AF65-F5344CB8AC3E}">
        <p14:creationId xmlns:p14="http://schemas.microsoft.com/office/powerpoint/2010/main" val="41766011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D36E8-9637-41F7-B2F5-07EFEBFCE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 b="1">
                <a:highlight>
                  <a:srgbClr val="00FFFF"/>
                </a:highlight>
              </a:rPr>
              <a:t>Reference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01E28-8F1D-4B54-A49D-79E262018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1700"/>
              <a:t>Lee, S.M., Luthans, F. and Olson, D.L., 1982. A management science approach to contingency models of organizational structure. Academy of Management Journal, 25(3), pp.553-566.</a:t>
            </a:r>
          </a:p>
          <a:p>
            <a:r>
              <a:rPr lang="en-US" sz="1700"/>
              <a:t>Child, J., 1972. Organizational structure, environment and performance: The role of strategic choice. sociology, 6(1), pp.1-22.</a:t>
            </a:r>
          </a:p>
          <a:p>
            <a:r>
              <a:rPr lang="en-US" sz="1700"/>
              <a:t>Hannan, M.T., Freeman, J.H. and Meyer, J.W., 1976. Specification of models for organizational effectiveness. American Sociological Review, 41(1), pp.136-143.</a:t>
            </a:r>
          </a:p>
          <a:p>
            <a:r>
              <a:rPr lang="en-GB" sz="1700">
                <a:hlinkClick r:id="rId2"/>
              </a:rPr>
              <a:t>https://www.yourarticlelibrary.com/organization/organisation-meaning-concept-features-and-advantages/63768</a:t>
            </a:r>
            <a:endParaRPr lang="en-GB" sz="1700"/>
          </a:p>
          <a:p>
            <a:r>
              <a:rPr lang="en-GB" sz="1700">
                <a:hlinkClick r:id="rId3"/>
              </a:rPr>
              <a:t>https://www.nhsconfed.org/resources/key-statistics-on-the-nhs</a:t>
            </a:r>
            <a:endParaRPr lang="en-GB" sz="1700"/>
          </a:p>
          <a:p>
            <a:r>
              <a:rPr lang="en-GB" sz="1700">
                <a:hlinkClick r:id="" action="ppaction://noaction"/>
              </a:rPr>
              <a:t>https://www.kingsfund.org.uk/sites/default/files/field/field_publication_file/leadership-leadership-development-health-care-feb-2015.pdf</a:t>
            </a:r>
            <a:endParaRPr lang="en-GB" sz="1700"/>
          </a:p>
          <a:p>
            <a:r>
              <a:rPr lang="en-GB" sz="1700">
                <a:hlinkClick r:id="rId4"/>
              </a:rPr>
              <a:t>https://www.caring.com/articles/caregiver-time-management/</a:t>
            </a:r>
            <a:endParaRPr lang="en-GB" sz="1700"/>
          </a:p>
          <a:p>
            <a:r>
              <a:rPr lang="en-GB" sz="1700"/>
              <a:t>https://www.skillsforcare.org.uk/Documents/Learning-and-development/Core-skills/Communication-skills-in-social-care.pdf</a:t>
            </a:r>
          </a:p>
          <a:p>
            <a:endParaRPr lang="en-GB" sz="17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62BB1F-9395-4544-B367-93E2BFC08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Created by Tayo Alebiosu</a:t>
            </a:r>
          </a:p>
        </p:txBody>
      </p:sp>
    </p:spTree>
    <p:extLst>
      <p:ext uri="{BB962C8B-B14F-4D97-AF65-F5344CB8AC3E}">
        <p14:creationId xmlns:p14="http://schemas.microsoft.com/office/powerpoint/2010/main" val="414292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lendar on table">
            <a:extLst>
              <a:ext uri="{FF2B5EF4-FFF2-40B4-BE49-F238E27FC236}">
                <a16:creationId xmlns:a16="http://schemas.microsoft.com/office/drawing/2014/main" id="{6FF5CF95-94F2-4522-A768-1EA0894410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8" r="39068" b="-1"/>
          <a:stretch/>
        </p:blipFill>
        <p:spPr>
          <a:xfrm>
            <a:off x="21" y="10"/>
            <a:ext cx="4731006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ABB6D-1BA6-4FF4-94BF-DD0DA5FF9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3130" y="136524"/>
            <a:ext cx="8348849" cy="672146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b="1" dirty="0">
                <a:highlight>
                  <a:srgbClr val="FFFF00"/>
                </a:highlight>
                <a:latin typeface="Tw Cen MT" panose="020B0602020104020603" pitchFamily="34" charset="0"/>
              </a:rPr>
              <a:t>Presenting your assignment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Title page-Your student number, the module and submission date 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Content page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Introduction</a:t>
            </a:r>
            <a:endParaRPr lang="en-GB" sz="2000" b="1" dirty="0">
              <a:highlight>
                <a:srgbClr val="FFFF00"/>
              </a:highlight>
              <a:latin typeface="Tw Cen MT" panose="020B0602020104020603" pitchFamily="34" charset="0"/>
            </a:endParaRPr>
          </a:p>
          <a:p>
            <a:r>
              <a:rPr lang="en-GB" sz="2000" dirty="0">
                <a:latin typeface="Tw Cen MT" panose="020B0602020104020603" pitchFamily="34" charset="0"/>
              </a:rPr>
              <a:t>Font –Ariel, Times New Roman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Font size -</a:t>
            </a:r>
            <a:r>
              <a:rPr lang="en-GB" sz="2000" dirty="0">
                <a:highlight>
                  <a:srgbClr val="00FFFF"/>
                </a:highlight>
                <a:latin typeface="Tw Cen MT" panose="020B0602020104020603" pitchFamily="34" charset="0"/>
              </a:rPr>
              <a:t>12</a:t>
            </a:r>
          </a:p>
          <a:p>
            <a:r>
              <a:rPr lang="en-GB" sz="2000" dirty="0">
                <a:highlight>
                  <a:srgbClr val="00FFFF"/>
                </a:highlight>
                <a:latin typeface="Tw Cen MT" panose="020B0602020104020603" pitchFamily="34" charset="0"/>
              </a:rPr>
              <a:t>Each slide should have a sub-heading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Line spacing – 1.5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Make you of appropriate sub-headings wherever application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Paragraphing-Not too short or too long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Page number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In text referencing using Harvard referencing style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Reference list using Harvard referencing style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Reference list should be in alphabetical order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Proof read for grammar errors 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Submit as a single document i.e. a word document or Pdf</a:t>
            </a:r>
          </a:p>
          <a:p>
            <a:r>
              <a:rPr lang="en-GB" sz="2000" dirty="0">
                <a:latin typeface="Tw Cen MT" panose="020B0602020104020603" pitchFamily="34" charset="0"/>
              </a:rPr>
              <a:t>Conclusion</a:t>
            </a:r>
          </a:p>
          <a:p>
            <a:endParaRPr lang="en-GB" sz="1800" dirty="0">
              <a:latin typeface="Tw Cen MT" panose="020B0602020104020603" pitchFamily="34" charset="0"/>
            </a:endParaRPr>
          </a:p>
          <a:p>
            <a:endParaRPr lang="en-GB" sz="1800" dirty="0">
              <a:latin typeface="Tw Cen MT" panose="020B0602020104020603" pitchFamily="34" charset="0"/>
            </a:endParaRPr>
          </a:p>
          <a:p>
            <a:endParaRPr lang="en-GB" sz="1800" dirty="0">
              <a:latin typeface="Tw Cen MT" panose="020B0602020104020603" pitchFamily="34" charset="0"/>
            </a:endParaRPr>
          </a:p>
          <a:p>
            <a:endParaRPr lang="en-GB" sz="1800" dirty="0">
              <a:latin typeface="Tw Cen MT" panose="020B0602020104020603" pitchFamily="34" charset="0"/>
            </a:endParaRPr>
          </a:p>
          <a:p>
            <a:endParaRPr lang="en-GB" sz="1800" dirty="0">
              <a:latin typeface="Tw Cen MT" panose="020B0602020104020603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BC1DF8A-FF82-4D1D-9715-D107CD82E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726751" y="3467375"/>
            <a:ext cx="4114800" cy="365125"/>
          </a:xfrm>
        </p:spPr>
        <p:txBody>
          <a:bodyPr/>
          <a:lstStyle/>
          <a:p>
            <a:r>
              <a:rPr lang="en-GB" dirty="0"/>
              <a:t>Created by Tayo Alebiosu</a:t>
            </a:r>
          </a:p>
        </p:txBody>
      </p:sp>
    </p:spTree>
    <p:extLst>
      <p:ext uri="{BB962C8B-B14F-4D97-AF65-F5344CB8AC3E}">
        <p14:creationId xmlns:p14="http://schemas.microsoft.com/office/powerpoint/2010/main" val="3802281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C06878-C14B-4583-89DD-31B318828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01" y="817369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GB" sz="2200" b="1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Task 2. (weighted 25%)</a:t>
            </a:r>
            <a:r>
              <a:rPr lang="en-GB" sz="22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b="1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Produce an organigram to be presented by PowerPoint presentation of Maximum of 8 slides on a word document.</a:t>
            </a:r>
            <a:endParaRPr lang="en-GB" sz="2200" dirty="0">
              <a:solidFill>
                <a:srgbClr val="FFFFFF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C4E5C8D-36E0-4BB2-9255-B31F575177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5051742"/>
              </p:ext>
            </p:extLst>
          </p:nvPr>
        </p:nvGraphicFramePr>
        <p:xfrm>
          <a:off x="0" y="1575955"/>
          <a:ext cx="11957537" cy="6687711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11957537">
                  <a:extLst>
                    <a:ext uri="{9D8B030D-6E8A-4147-A177-3AD203B41FA5}">
                      <a16:colId xmlns:a16="http://schemas.microsoft.com/office/drawing/2014/main" val="2232583479"/>
                    </a:ext>
                  </a:extLst>
                </a:gridCol>
              </a:tblGrid>
              <a:tr h="6524465">
                <a:tc>
                  <a:txBody>
                    <a:bodyPr/>
                    <a:lstStyle/>
                    <a:p>
                      <a:pPr marL="45720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  <a:highlight>
                            <a:srgbClr val="00FFFF"/>
                          </a:highlight>
                        </a:rPr>
                        <a:t>LO.3- 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Negotiate and plan learning, continuing professional development needs.</a:t>
                      </a:r>
                    </a:p>
                    <a:p>
                      <a:pPr marL="45720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Produce an organigram to be presented by PowerPoint presentation of Maximum of 8 slides on a word document.</a:t>
                      </a:r>
                    </a:p>
                    <a:p>
                      <a:pPr marL="45720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Organograms are generally used to show the chain of command within an organization. </a:t>
                      </a:r>
                    </a:p>
                    <a:p>
                      <a:pPr marL="45720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They can be tailored to meet the organization's needs and may contain information such as the 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job titles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  <a:highlight>
                            <a:srgbClr val="00FFFF"/>
                          </a:highlight>
                        </a:rPr>
                        <a:t>names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or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 areas of responsibility for the 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  <a:highlight>
                            <a:srgbClr val="00FFFF"/>
                          </a:highlight>
                        </a:rPr>
                        <a:t>staff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marL="45720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You are expected to design an organigram that can be tailored to meet the needs of a 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  <a:highlight>
                            <a:srgbClr val="00FFFF"/>
                          </a:highlight>
                        </a:rPr>
                        <a:t>chosen organization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 in the health and social care sector.</a:t>
                      </a:r>
                    </a:p>
                    <a:p>
                      <a:pPr marL="45720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Open choice design, Maximum of 8 </a:t>
                      </a: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power-point presentations on a word document.</a:t>
                      </a:r>
                    </a:p>
                    <a:p>
                      <a:pPr marL="45720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Your power-point presentation should contain a learning Plan design on how to meet the needs of your chosen organization through continuing professional development Plan.</a:t>
                      </a:r>
                      <a:endParaRPr lang="en-GB" sz="2000" dirty="0">
                        <a:effectLst/>
                        <a:highlight>
                          <a:srgbClr val="FFFF00"/>
                        </a:highlight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endParaRPr lang="en-GB" sz="20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GB" sz="1100" dirty="0">
                          <a:effectLst/>
                        </a:rPr>
                        <a:t> </a:t>
                      </a:r>
                      <a:endParaRPr lang="en-GB" sz="1000" dirty="0">
                        <a:effectLst/>
                      </a:endParaRPr>
                    </a:p>
                    <a:p>
                      <a:pPr marL="45720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GB" sz="1100" dirty="0">
                          <a:effectLst/>
                        </a:rPr>
                        <a:t> </a:t>
                      </a:r>
                      <a:endParaRPr lang="en-GB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068" marR="62068" marT="0" marB="0" anchor="ctr"/>
                </a:tc>
                <a:extLst>
                  <a:ext uri="{0D108BD9-81ED-4DB2-BD59-A6C34878D82A}">
                    <a16:rowId xmlns:a16="http://schemas.microsoft.com/office/drawing/2014/main" val="241195652"/>
                  </a:ext>
                </a:extLst>
              </a:tr>
              <a:tr h="16324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endParaRPr lang="en-GB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068" marR="62068" marT="0" marB="0" anchor="ctr"/>
                </a:tc>
                <a:extLst>
                  <a:ext uri="{0D108BD9-81ED-4DB2-BD59-A6C34878D82A}">
                    <a16:rowId xmlns:a16="http://schemas.microsoft.com/office/drawing/2014/main" val="6107567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247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DCC555-7831-4B52-8ACB-496DDBA74F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64EF8-0722-434A-B50F-DBA6C0BD1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677" y="1111348"/>
            <a:ext cx="6907237" cy="523318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3700" b="1" dirty="0">
                <a:highlight>
                  <a:srgbClr val="FFFF00"/>
                </a:highlight>
                <a:latin typeface="Tw Cen MT" panose="020B0602020104020603" pitchFamily="34" charset="0"/>
              </a:rPr>
              <a:t>Step by step guide for Task  2</a:t>
            </a:r>
          </a:p>
          <a:p>
            <a:pPr marL="0" indent="0">
              <a:buNone/>
            </a:pPr>
            <a:r>
              <a:rPr lang="en-GB" sz="3700" dirty="0">
                <a:latin typeface="Tw Cen MT" panose="020B0602020104020603" pitchFamily="34" charset="0"/>
              </a:rPr>
              <a:t>Make use of sub-headings for each slide</a:t>
            </a:r>
          </a:p>
          <a:p>
            <a:pPr marL="0" indent="0">
              <a:buNone/>
            </a:pPr>
            <a:endParaRPr lang="en-GB" sz="3700" dirty="0">
              <a:highlight>
                <a:srgbClr val="FFFF00"/>
              </a:highlight>
              <a:latin typeface="Tw Cen MT" panose="020B0602020104020603" pitchFamily="34" charset="0"/>
            </a:endParaRPr>
          </a:p>
          <a:p>
            <a:pPr marL="0" indent="0">
              <a:buNone/>
            </a:pPr>
            <a:endParaRPr lang="en-GB" sz="3700" dirty="0">
              <a:highlight>
                <a:srgbClr val="FFFF00"/>
              </a:highlight>
              <a:latin typeface="Tw Cen MT" panose="020B0602020104020603" pitchFamily="34" charset="0"/>
            </a:endParaRPr>
          </a:p>
          <a:p>
            <a:pPr marL="0" indent="0">
              <a:buNone/>
            </a:pPr>
            <a:r>
              <a:rPr lang="en-GB" sz="3700" b="1" dirty="0">
                <a:highlight>
                  <a:srgbClr val="00FFFF"/>
                </a:highlight>
                <a:latin typeface="Tw Cen MT" panose="020B0602020104020603" pitchFamily="34" charset="0"/>
              </a:rPr>
              <a:t>Slide 1- </a:t>
            </a:r>
            <a:r>
              <a:rPr lang="en-GB" sz="3700" dirty="0">
                <a:latin typeface="Tw Cen MT" panose="020B0602020104020603" pitchFamily="34" charset="0"/>
              </a:rPr>
              <a:t>Tittle page:</a:t>
            </a:r>
          </a:p>
          <a:p>
            <a:r>
              <a:rPr lang="en-GB" sz="3700" dirty="0">
                <a:latin typeface="Tw Cen MT" panose="020B0602020104020603" pitchFamily="34" charset="0"/>
              </a:rPr>
              <a:t>Student I.D-</a:t>
            </a:r>
          </a:p>
          <a:p>
            <a:r>
              <a:rPr lang="en-GB" sz="3700" dirty="0">
                <a:latin typeface="Tw Cen MT" panose="020B0602020104020603" pitchFamily="34" charset="0"/>
              </a:rPr>
              <a:t>Module tittle: Continuing professional Development </a:t>
            </a:r>
          </a:p>
          <a:p>
            <a:r>
              <a:rPr lang="en-GB" sz="3700" dirty="0">
                <a:latin typeface="Tw Cen MT" panose="020B0602020104020603" pitchFamily="34" charset="0"/>
              </a:rPr>
              <a:t>Task 2-LO3: An organigram designed for a mental care home (</a:t>
            </a:r>
            <a:r>
              <a:rPr lang="en-GB" sz="3700" dirty="0">
                <a:highlight>
                  <a:srgbClr val="00FFFF"/>
                </a:highlight>
                <a:latin typeface="Tw Cen MT" panose="020B0602020104020603" pitchFamily="34" charset="0"/>
              </a:rPr>
              <a:t>Example)</a:t>
            </a:r>
          </a:p>
          <a:p>
            <a:pPr marL="0" indent="0">
              <a:buNone/>
            </a:pPr>
            <a:r>
              <a:rPr lang="en-GB" sz="3700" b="1" dirty="0">
                <a:highlight>
                  <a:srgbClr val="00FFFF"/>
                </a:highlight>
                <a:latin typeface="Tw Cen MT" panose="020B0602020104020603" pitchFamily="34" charset="0"/>
              </a:rPr>
              <a:t>Slide 2</a:t>
            </a:r>
          </a:p>
          <a:p>
            <a:r>
              <a:rPr lang="en-GB" sz="3700" dirty="0">
                <a:latin typeface="Tw Cen MT" panose="020B0602020104020603" pitchFamily="34" charset="0"/>
              </a:rPr>
              <a:t>Table of content</a:t>
            </a:r>
          </a:p>
          <a:p>
            <a:pPr marL="0" indent="0">
              <a:buNone/>
            </a:pPr>
            <a:endParaRPr lang="en-GB" sz="1300" dirty="0"/>
          </a:p>
          <a:p>
            <a:pPr marL="0" indent="0">
              <a:buNone/>
            </a:pPr>
            <a:endParaRPr lang="en-GB" sz="1300" dirty="0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ECDBB91-6F9F-4973-8A6C-9B57CBFBD67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1903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22863-168F-4AE5-A4B1-D7CE79139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4" y="238923"/>
            <a:ext cx="11254883" cy="63801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200" dirty="0">
              <a:latin typeface="Tw Cen MT" panose="020B0602020104020603" pitchFamily="34" charset="0"/>
            </a:endParaRPr>
          </a:p>
          <a:p>
            <a:pPr marL="0" indent="0">
              <a:buNone/>
            </a:pPr>
            <a:r>
              <a:rPr lang="en-GB" sz="2200" b="1" dirty="0">
                <a:highlight>
                  <a:srgbClr val="00FFFF"/>
                </a:highlight>
                <a:latin typeface="Tw Cen MT" panose="020B0602020104020603" pitchFamily="34" charset="0"/>
              </a:rPr>
              <a:t>Note: The main body of your assignment starts here i.e. The 8 slides</a:t>
            </a:r>
          </a:p>
          <a:p>
            <a:pPr marL="0" indent="0">
              <a:buNone/>
            </a:pPr>
            <a:endParaRPr lang="en-GB" sz="2200" dirty="0">
              <a:highlight>
                <a:srgbClr val="00FFFF"/>
              </a:highlight>
              <a:latin typeface="Tw Cen MT" panose="020B0602020104020603" pitchFamily="34" charset="0"/>
            </a:endParaRPr>
          </a:p>
          <a:p>
            <a:pPr marL="0" indent="0">
              <a:buNone/>
            </a:pPr>
            <a:r>
              <a:rPr lang="en-GB" sz="2200" dirty="0">
                <a:highlight>
                  <a:srgbClr val="FFFF00"/>
                </a:highlight>
                <a:latin typeface="Tw Cen MT" panose="020B0602020104020603" pitchFamily="34" charset="0"/>
              </a:rPr>
              <a:t>Slide 3: </a:t>
            </a:r>
            <a:r>
              <a:rPr lang="en-GB" sz="2200" dirty="0">
                <a:latin typeface="Tw Cen MT" panose="020B0602020104020603" pitchFamily="34" charset="0"/>
              </a:rPr>
              <a:t>Introduction-introduce your chosen career setting </a:t>
            </a:r>
            <a:r>
              <a:rPr lang="en-GB" sz="2200" dirty="0" err="1">
                <a:latin typeface="Tw Cen MT" panose="020B0602020104020603" pitchFamily="34" charset="0"/>
              </a:rPr>
              <a:t>i.e</a:t>
            </a:r>
            <a:r>
              <a:rPr lang="en-GB" sz="2200" dirty="0">
                <a:latin typeface="Tw Cen MT" panose="020B0602020104020603" pitchFamily="34" charset="0"/>
              </a:rPr>
              <a:t> explain the capacity of the setting </a:t>
            </a:r>
          </a:p>
          <a:p>
            <a:pPr marL="0" indent="0">
              <a:buNone/>
            </a:pPr>
            <a:r>
              <a:rPr lang="en-GB" sz="2200" dirty="0">
                <a:highlight>
                  <a:srgbClr val="008080"/>
                </a:highlight>
                <a:latin typeface="Tw Cen MT" panose="020B0602020104020603" pitchFamily="34" charset="0"/>
              </a:rPr>
              <a:t>Remember</a:t>
            </a:r>
            <a:r>
              <a:rPr lang="en-GB" sz="2200" dirty="0">
                <a:latin typeface="Tw Cen MT" panose="020B0602020104020603" pitchFamily="34" charset="0"/>
              </a:rPr>
              <a:t> to highlight your job role within the setting</a:t>
            </a:r>
          </a:p>
          <a:p>
            <a:r>
              <a:rPr lang="en-GB" sz="2200" dirty="0">
                <a:highlight>
                  <a:srgbClr val="FFFF00"/>
                </a:highlight>
                <a:latin typeface="Tw Cen MT" panose="020B0602020104020603" pitchFamily="34" charset="0"/>
              </a:rPr>
              <a:t>Slide 4-   </a:t>
            </a:r>
            <a:r>
              <a:rPr lang="en-GB" sz="2200" dirty="0">
                <a:latin typeface="Tw Cen MT" panose="020B0602020104020603" pitchFamily="34" charset="0"/>
              </a:rPr>
              <a:t>An organigram definition, highlight the benefits of an organigram for an organisation</a:t>
            </a:r>
          </a:p>
          <a:p>
            <a:pPr marL="0" indent="0">
              <a:buNone/>
            </a:pPr>
            <a:r>
              <a:rPr lang="en-GB" sz="2200" dirty="0">
                <a:highlight>
                  <a:srgbClr val="FFFF00"/>
                </a:highlight>
                <a:latin typeface="Tw Cen MT" panose="020B0602020104020603" pitchFamily="34" charset="0"/>
              </a:rPr>
              <a:t>Slide 5 </a:t>
            </a:r>
            <a:r>
              <a:rPr lang="en-GB" sz="2200" dirty="0">
                <a:latin typeface="Tw Cen MT" panose="020B0602020104020603" pitchFamily="34" charset="0"/>
              </a:rPr>
              <a:t>Produce an organigram for your chosen organisation-</a:t>
            </a:r>
            <a:r>
              <a:rPr lang="en-GB" sz="2200" dirty="0">
                <a:highlight>
                  <a:srgbClr val="FFFF00"/>
                </a:highlight>
                <a:latin typeface="Tw Cen MT" panose="020B0602020104020603" pitchFamily="34" charset="0"/>
              </a:rPr>
              <a:t>remember</a:t>
            </a:r>
            <a:r>
              <a:rPr lang="en-GB" sz="2200" dirty="0">
                <a:latin typeface="Tw Cen MT" panose="020B0602020104020603" pitchFamily="34" charset="0"/>
              </a:rPr>
              <a:t> to identify the type of organisational structure chosen </a:t>
            </a:r>
            <a:r>
              <a:rPr lang="en-GB" sz="2200" dirty="0">
                <a:highlight>
                  <a:srgbClr val="00FF00"/>
                </a:highlight>
                <a:latin typeface="Tw Cen MT" panose="020B0602020104020603" pitchFamily="34" charset="0"/>
              </a:rPr>
              <a:t>with a sub heading </a:t>
            </a:r>
            <a:r>
              <a:rPr lang="en-GB" sz="2200" dirty="0">
                <a:latin typeface="Tw Cen MT" panose="020B0602020104020603" pitchFamily="34" charset="0"/>
              </a:rPr>
              <a:t>(See create an organigram guidance link –week 8 slide)</a:t>
            </a:r>
          </a:p>
          <a:p>
            <a:pPr marL="0" indent="0">
              <a:buNone/>
            </a:pPr>
            <a:r>
              <a:rPr lang="en-GB" sz="2200" dirty="0">
                <a:latin typeface="Tw Cen MT" panose="020B0602020104020603" pitchFamily="34" charset="0"/>
              </a:rPr>
              <a:t>-Briefly explain the meaning of your chosen structure-(week 8 slide)</a:t>
            </a:r>
          </a:p>
          <a:p>
            <a:pPr marL="0" indent="0">
              <a:buNone/>
            </a:pPr>
            <a:r>
              <a:rPr lang="en-GB" sz="2200" dirty="0">
                <a:highlight>
                  <a:srgbClr val="FFFF00"/>
                </a:highlight>
                <a:latin typeface="Tw Cen MT" panose="020B0602020104020603" pitchFamily="34" charset="0"/>
              </a:rPr>
              <a:t>Slide 6- </a:t>
            </a:r>
            <a:r>
              <a:rPr lang="en-GB" sz="2200" dirty="0">
                <a:latin typeface="Tw Cen MT" panose="020B0602020104020603" pitchFamily="34" charset="0"/>
              </a:rPr>
              <a:t>Choose one member of staff from the organigram you produced in the previous slide and briefly explain the job role of your chosen staff</a:t>
            </a:r>
          </a:p>
          <a:p>
            <a:pPr marL="0" indent="0">
              <a:buNone/>
            </a:pPr>
            <a:r>
              <a:rPr lang="en-GB" sz="2200" dirty="0">
                <a:latin typeface="Tw Cen MT" panose="020B0602020104020603" pitchFamily="34" charset="0"/>
              </a:rPr>
              <a:t>Remember to mention the chosen staff position within the organisation</a:t>
            </a:r>
          </a:p>
          <a:p>
            <a:pPr marL="0" indent="0">
              <a:buNone/>
            </a:pPr>
            <a:r>
              <a:rPr lang="en-GB" sz="2200" dirty="0">
                <a:highlight>
                  <a:srgbClr val="FFFF00"/>
                </a:highlight>
                <a:latin typeface="Tw Cen MT" panose="020B0602020104020603" pitchFamily="34" charset="0"/>
              </a:rPr>
              <a:t>Slide 7- </a:t>
            </a:r>
            <a:r>
              <a:rPr lang="en-GB" sz="2200" dirty="0">
                <a:latin typeface="Tw Cen MT" panose="020B0602020104020603" pitchFamily="34" charset="0"/>
              </a:rPr>
              <a:t>identify and explain the learning activities done on the particular staff chosen for CPD</a:t>
            </a:r>
          </a:p>
          <a:p>
            <a:pPr marL="0" indent="0">
              <a:buNone/>
            </a:pPr>
            <a:endParaRPr lang="en-GB" sz="1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95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63C87-E507-4417-8A81-D6829BC82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4" y="512760"/>
            <a:ext cx="11084300" cy="57017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highlight>
                  <a:srgbClr val="FFFF00"/>
                </a:highlight>
                <a:latin typeface="Tw Cen MT" panose="020B0602020104020603" pitchFamily="34" charset="0"/>
              </a:rPr>
              <a:t>Slide 8- </a:t>
            </a:r>
            <a:r>
              <a:rPr lang="en-GB" sz="2400" dirty="0">
                <a:latin typeface="Tw Cen MT" panose="020B0602020104020603" pitchFamily="34" charset="0"/>
              </a:rPr>
              <a:t>Develop a </a:t>
            </a:r>
            <a:r>
              <a:rPr lang="en-GB" sz="2400" b="1" dirty="0">
                <a:highlight>
                  <a:srgbClr val="FFFF00"/>
                </a:highlight>
                <a:latin typeface="Tw Cen MT" panose="020B0602020104020603" pitchFamily="34" charset="0"/>
              </a:rPr>
              <a:t>SWOT</a:t>
            </a:r>
            <a:r>
              <a:rPr lang="en-GB" sz="2400" dirty="0">
                <a:latin typeface="Tw Cen MT" panose="020B0602020104020603" pitchFamily="34" charset="0"/>
              </a:rPr>
              <a:t> for your chosen staff-(copy template sample on Moodle platform-see week 8 slide)</a:t>
            </a:r>
          </a:p>
          <a:p>
            <a:pPr marL="0" indent="0">
              <a:buNone/>
            </a:pPr>
            <a:r>
              <a:rPr lang="en-GB" sz="2400" dirty="0">
                <a:highlight>
                  <a:srgbClr val="FFFF00"/>
                </a:highlight>
                <a:latin typeface="Tw Cen MT" panose="020B0602020104020603" pitchFamily="34" charset="0"/>
              </a:rPr>
              <a:t>Slide 9- I</a:t>
            </a:r>
            <a:r>
              <a:rPr lang="en-GB" sz="2400" dirty="0">
                <a:latin typeface="Tw Cen MT" panose="020B0602020104020603" pitchFamily="34" charset="0"/>
              </a:rPr>
              <a:t>dentify and explain briefly the training needs your chosen staff required for continuous development plan (CPD) (Skills) for the staff chosen </a:t>
            </a:r>
            <a:r>
              <a:rPr lang="en-GB" sz="2400" dirty="0">
                <a:highlight>
                  <a:srgbClr val="00FFFF"/>
                </a:highlight>
                <a:latin typeface="Tw Cen MT" panose="020B0602020104020603" pitchFamily="34" charset="0"/>
              </a:rPr>
              <a:t>EXAMPLE</a:t>
            </a:r>
            <a:r>
              <a:rPr lang="en-GB" sz="2400" dirty="0">
                <a:latin typeface="Tw Cen MT" panose="020B0602020104020603" pitchFamily="34" charset="0"/>
              </a:rPr>
              <a:t>-Communication skills, leaderships skills, time management skill </a:t>
            </a:r>
          </a:p>
          <a:p>
            <a:pPr marL="0" indent="0">
              <a:buNone/>
            </a:pPr>
            <a:r>
              <a:rPr lang="en-GB" sz="2400" dirty="0">
                <a:latin typeface="Tw Cen MT" panose="020B0602020104020603" pitchFamily="34" charset="0"/>
              </a:rPr>
              <a:t>Ensure the training needs for the chosen staff are </a:t>
            </a:r>
            <a:r>
              <a:rPr lang="en-GB" sz="2400" dirty="0">
                <a:effectLst/>
                <a:latin typeface="Tw Cen MT" panose="020B0602020104020603" pitchFamily="34" charset="0"/>
                <a:ea typeface="Times New Roman" panose="02020603050405020304" pitchFamily="18" charset="0"/>
              </a:rPr>
              <a:t>tailored to meet the needs of your chosen organization in the health and social care sector</a:t>
            </a:r>
          </a:p>
          <a:p>
            <a:pPr marL="0" indent="0">
              <a:buNone/>
            </a:pPr>
            <a:r>
              <a:rPr lang="en-GB" sz="2400" dirty="0">
                <a:highlight>
                  <a:srgbClr val="FFFF00"/>
                </a:highlight>
                <a:latin typeface="Tw Cen MT" panose="020B0602020104020603" pitchFamily="34" charset="0"/>
              </a:rPr>
              <a:t>Slide 10- </a:t>
            </a:r>
            <a:r>
              <a:rPr lang="en-GB" sz="2400" dirty="0">
                <a:latin typeface="Tw Cen MT" panose="020B0602020104020603" pitchFamily="34" charset="0"/>
              </a:rPr>
              <a:t>Use the SWOT to produce a </a:t>
            </a:r>
            <a:r>
              <a:rPr lang="en-GB" sz="2400" b="1" dirty="0">
                <a:highlight>
                  <a:srgbClr val="FFFF00"/>
                </a:highlight>
                <a:latin typeface="Tw Cen MT" panose="020B0602020104020603" pitchFamily="34" charset="0"/>
              </a:rPr>
              <a:t>CPD Plan </a:t>
            </a:r>
            <a:r>
              <a:rPr lang="en-GB" sz="2400" dirty="0">
                <a:latin typeface="Tw Cen MT" panose="020B0602020104020603" pitchFamily="34" charset="0"/>
              </a:rPr>
              <a:t>for the staff based on the identified training needs for CPD (copy template sample on Moodle platform-see week 8 slide). </a:t>
            </a:r>
          </a:p>
          <a:p>
            <a:pPr marL="0" indent="0">
              <a:buNone/>
            </a:pPr>
            <a:r>
              <a:rPr lang="en-GB" sz="2400" dirty="0">
                <a:highlight>
                  <a:srgbClr val="00FFFF"/>
                </a:highlight>
                <a:latin typeface="Tw Cen MT" panose="020B0602020104020603" pitchFamily="34" charset="0"/>
              </a:rPr>
              <a:t>The 8 slides for the main body of your assignment ends here.</a:t>
            </a:r>
          </a:p>
          <a:p>
            <a:pPr marL="0" indent="0">
              <a:buNone/>
            </a:pPr>
            <a:endParaRPr lang="en-GB" sz="2400" dirty="0">
              <a:latin typeface="Tw Cen MT" panose="020B0602020104020603" pitchFamily="34" charset="0"/>
            </a:endParaRPr>
          </a:p>
          <a:p>
            <a:pPr marL="0" indent="0">
              <a:buNone/>
            </a:pPr>
            <a:r>
              <a:rPr lang="en-GB" sz="2400" dirty="0">
                <a:highlight>
                  <a:srgbClr val="FFFF00"/>
                </a:highlight>
                <a:latin typeface="Tw Cen MT" panose="020B0602020104020603" pitchFamily="34" charset="0"/>
              </a:rPr>
              <a:t>Slide 11 - </a:t>
            </a:r>
            <a:r>
              <a:rPr lang="en-GB" sz="2400" dirty="0">
                <a:latin typeface="Tw Cen MT" panose="020B0602020104020603" pitchFamily="34" charset="0"/>
              </a:rPr>
              <a:t>Conclusion</a:t>
            </a:r>
          </a:p>
          <a:p>
            <a:pPr marL="0" indent="0">
              <a:buNone/>
            </a:pPr>
            <a:r>
              <a:rPr lang="en-GB" sz="2400" dirty="0">
                <a:highlight>
                  <a:srgbClr val="FFFF00"/>
                </a:highlight>
                <a:latin typeface="Tw Cen MT" panose="020B0602020104020603" pitchFamily="34" charset="0"/>
              </a:rPr>
              <a:t>Slide 12-  </a:t>
            </a:r>
            <a:r>
              <a:rPr lang="en-GB" sz="2400" dirty="0">
                <a:latin typeface="Tw Cen MT" panose="020B0602020104020603" pitchFamily="34" charset="0"/>
              </a:rPr>
              <a:t>Reference list</a:t>
            </a:r>
          </a:p>
          <a:p>
            <a:endParaRPr lang="en-GB" sz="1600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2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8F639-75E5-4C62-8E70-1D7F0DA1BB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44375-8A88-4A0F-9A34-457852534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4577862" cy="1124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b="1" u="sng" dirty="0">
                <a:highlight>
                  <a:srgbClr val="FFFF00"/>
                </a:highlight>
              </a:rPr>
              <a:t>The following slides are examples for each slide</a:t>
            </a:r>
          </a:p>
          <a:p>
            <a:pPr marL="0" indent="0">
              <a:buNone/>
            </a:pP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403299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1857</TotalTime>
  <Words>2413</Words>
  <Application>Microsoft Office PowerPoint</Application>
  <PresentationFormat>Widescreen</PresentationFormat>
  <Paragraphs>351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1" baseType="lpstr">
      <vt:lpstr>Arial</vt:lpstr>
      <vt:lpstr>Arial</vt:lpstr>
      <vt:lpstr>Calibri</vt:lpstr>
      <vt:lpstr>Calibri Light</vt:lpstr>
      <vt:lpstr>Candara</vt:lpstr>
      <vt:lpstr>Droid Sans</vt:lpstr>
      <vt:lpstr>Georgia</vt:lpstr>
      <vt:lpstr>Lato</vt:lpstr>
      <vt:lpstr>OpenSans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  <vt:lpstr>Task 2. (weighted 25%) Produce an organigram to be presented by PowerPoint presentation of Maximum of 8 slides on a word document.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Models of organizational structure</vt:lpstr>
      <vt:lpstr>PowerPoint Presentation</vt:lpstr>
      <vt:lpstr>Activities that leads to CPD in healthcare sector</vt:lpstr>
      <vt:lpstr>Possible strengths</vt:lpstr>
      <vt:lpstr>Possible weaknesses</vt:lpstr>
      <vt:lpstr>Types of CPD learning Activity:  </vt:lpstr>
      <vt:lpstr>Work based learning</vt:lpstr>
      <vt:lpstr>Professional Activities</vt:lpstr>
      <vt:lpstr>Formal Education</vt:lpstr>
      <vt:lpstr>PowerPoint Presentation</vt:lpstr>
      <vt:lpstr>Reference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Tayo Alebiosu</dc:creator>
  <cp:lastModifiedBy>Tayo Alebiosu</cp:lastModifiedBy>
  <cp:revision>78</cp:revision>
  <dcterms:created xsi:type="dcterms:W3CDTF">2021-06-15T21:37:02Z</dcterms:created>
  <dcterms:modified xsi:type="dcterms:W3CDTF">2021-06-21T14:14:24Z</dcterms:modified>
</cp:coreProperties>
</file>

<file path=docProps/thumbnail.jpeg>
</file>